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Autumn 1 – Coding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86" name="Google Shape;86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99058" y="627124"/>
            <a:ext cx="3320814" cy="2215991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Explain the stages of the design, code, test, debug coding process?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What do the terms decomposition and abstraction mean?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563888" y="617916"/>
            <a:ext cx="5328591" cy="2092881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selection in coding with the ‘if/else’ command.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and use variables in2Code.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flowcharts for design of algorithms including selection.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the ‘repeat until’ with variables to determine the repeat.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about and use computational thinking terms; decomposition and abstraction.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3106" y="5725705"/>
            <a:ext cx="4499844" cy="95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if/else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selection, simulation,  input, output, repeat, variable, timer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3567" y="2996952"/>
            <a:ext cx="4056385" cy="2215991"/>
          </a:xfrm>
          <a:prstGeom prst="rect">
            <a:avLst/>
          </a:prstGeom>
          <a:solidFill>
            <a:srgbClr val="F2DADA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create a variable?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38355" l="25421" r="55679" t="50845"/>
          <a:stretch/>
        </p:blipFill>
        <p:spPr>
          <a:xfrm>
            <a:off x="251519" y="3717032"/>
            <a:ext cx="362920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59954" l="51520" r="16529" t="25646"/>
          <a:stretch/>
        </p:blipFill>
        <p:spPr>
          <a:xfrm>
            <a:off x="4427984" y="2810339"/>
            <a:ext cx="4392488" cy="12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b="12561" l="17601" r="15350" t="26960"/>
          <a:stretch/>
        </p:blipFill>
        <p:spPr>
          <a:xfrm>
            <a:off x="4644008" y="4221088"/>
            <a:ext cx="4320480" cy="243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-70783"/>
            <a:ext cx="9144000" cy="6928783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Autumn 2 – Online Safety and Spreadsheets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100" name="Google Shape;100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03283" y="860342"/>
            <a:ext cx="4185000" cy="9234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b="1" lang="en-US" sz="1800">
                <a:solidFill>
                  <a:schemeClr val="dk1"/>
                </a:solidFill>
              </a:rPr>
              <a:t>learning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A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footprint</a:t>
            </a:r>
            <a:r>
              <a:rPr lang="en-US" sz="1200">
                <a:solidFill>
                  <a:schemeClr val="dk1"/>
                </a:solidFill>
              </a:rPr>
              <a:t> is information on a person.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SPAM</a:t>
            </a:r>
            <a:r>
              <a:rPr lang="en-US" sz="1200">
                <a:solidFill>
                  <a:srgbClr val="632423"/>
                </a:solidFill>
              </a:rPr>
              <a:t> is digital junk mail.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-US" sz="1200">
                <a:solidFill>
                  <a:schemeClr val="dk1"/>
                </a:solidFill>
              </a:rPr>
              <a:t>ia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rism</a:t>
            </a:r>
            <a:r>
              <a:rPr lang="en-US" sz="1200">
                <a:solidFill>
                  <a:schemeClr val="dk1"/>
                </a:solidFill>
              </a:rPr>
              <a:t> is </a:t>
            </a:r>
            <a:r>
              <a:rPr lang="en-US" sz="1200">
                <a:solidFill>
                  <a:schemeClr val="dk1"/>
                </a:solidFill>
              </a:rPr>
              <a:t>pretending</a:t>
            </a:r>
            <a:r>
              <a:rPr lang="en-US" sz="1200">
                <a:solidFill>
                  <a:schemeClr val="dk1"/>
                </a:solidFill>
              </a:rPr>
              <a:t> someone else’s words are yours.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818514" y="898785"/>
            <a:ext cx="4046400" cy="17856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Formatting cells as currency, percentage, decimal to different decimal places or fraction.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formula wizard to calculate averages.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Combining tools to make spreadsheet activities such as timed times tables tests.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 spreadsheet to model a real-life situation.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add a formula to a cell to automatically make a calculation in that cell.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11820" y="4229596"/>
            <a:ext cx="4176464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blog, website, internet, concept map, spoof website, username, PEGI rating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6084168" y="404664"/>
            <a:ext cx="164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 cap="none">
              <a:solidFill>
                <a:srgbClr val="3A1A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187624" y="404664"/>
            <a:ext cx="1666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 cap="none">
              <a:solidFill>
                <a:srgbClr val="3A1A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6634383" y="3597635"/>
            <a:ext cx="2002200" cy="1385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advanced mode, spin tool, image toolbox, column, row, equals tool, cells.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11747" y="1911327"/>
            <a:ext cx="4176600" cy="26781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I will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learn</a:t>
            </a:r>
            <a:r>
              <a:rPr b="1" lang="en-US">
                <a:solidFill>
                  <a:schemeClr val="dk1"/>
                </a:solidFill>
              </a:rPr>
              <a:t>: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</a:rPr>
              <a:t>H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 </a:t>
            </a:r>
            <a:r>
              <a:rPr lang="en-US" sz="1100">
                <a:solidFill>
                  <a:schemeClr val="dk1"/>
                </a:solidFill>
              </a:rPr>
              <a:t>I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protect </a:t>
            </a:r>
            <a:r>
              <a:rPr lang="en-US" sz="1100">
                <a:solidFill>
                  <a:schemeClr val="dk1"/>
                </a:solidFill>
              </a:rPr>
              <a:t>myself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online identity t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heft.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</a:rPr>
              <a:t>T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hat information put online leaves a digital footprint or trail and that this can aid identity theft.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100">
                <a:solidFill>
                  <a:schemeClr val="dk1"/>
                </a:solidFill>
              </a:rPr>
              <a:t>i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dentify the risks and benefits of installing software including apps.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</a:rPr>
              <a:t>T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hat copying the work of others and presenting it as their own is called ‘plagiarism’ and to consider the consequences of plagiarism.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appropriate behaviour when participating or contributing to collaborative online projects for learning.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the positive and negative influences of technology on health and the environment.</a:t>
            </a:r>
            <a:endParaRPr/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importance of balancing game and screen time with other parts of </a:t>
            </a:r>
            <a:r>
              <a:rPr lang="en-US" sz="1100">
                <a:solidFill>
                  <a:schemeClr val="dk1"/>
                </a:solidFill>
              </a:rPr>
              <a:t>my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r>
              <a:rPr lang="en-US" sz="1100">
                <a:solidFill>
                  <a:schemeClr val="dk1"/>
                </a:solidFill>
              </a:rPr>
              <a:t>fe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4570257" y="2927947"/>
            <a:ext cx="1944300" cy="2693700"/>
          </a:xfrm>
          <a:prstGeom prst="rect">
            <a:avLst/>
          </a:prstGeom>
          <a:solidFill>
            <a:srgbClr val="F2DADA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the following information into a spreadsheet: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C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alculate what percentage of the class like Strawberry and vanilla</a:t>
            </a:r>
            <a:r>
              <a:rPr lang="en-US" sz="12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60080" l="16700" r="71600" t="16879"/>
          <a:stretch/>
        </p:blipFill>
        <p:spPr>
          <a:xfrm>
            <a:off x="5139337" y="3617569"/>
            <a:ext cx="724328" cy="89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22515" l="3372" r="75029" t="53725"/>
          <a:stretch/>
        </p:blipFill>
        <p:spPr>
          <a:xfrm>
            <a:off x="2195736" y="4941168"/>
            <a:ext cx="230425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123191" y="4945582"/>
            <a:ext cx="2002272" cy="15696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virus, digital footprint, Phishing, cookies, plagiarism, malware, SPAM, copyright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5">
            <a:alphaModFix/>
          </a:blip>
          <a:srcRect b="31427" l="5172" r="57029" t="40046"/>
          <a:stretch/>
        </p:blipFill>
        <p:spPr>
          <a:xfrm>
            <a:off x="6904130" y="5436840"/>
            <a:ext cx="1988350" cy="9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Spring  1 – Writing for Different Audiences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119" name="Google Shape;119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8" y="1149474"/>
            <a:ext cx="2528700" cy="18471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should I change the font when I am writing?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2771800" y="617916"/>
            <a:ext cx="6120679" cy="2585323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explore how font size and style can affect the impact of a text.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a simulated scenario to produce a news report.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a simulated scenario to write for a community campaign.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09172" y="2564904"/>
            <a:ext cx="2531967" cy="64633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font, bold, italic, underline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79512" y="3429000"/>
            <a:ext cx="3881636" cy="2954655"/>
          </a:xfrm>
          <a:prstGeom prst="rect">
            <a:avLst/>
          </a:prstGeom>
          <a:solidFill>
            <a:srgbClr val="F2DADA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letter about how you enjoy using a computer to write with.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change the font to make it look: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-Informal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Exciting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20354" l="3372" r="76379" t="59485"/>
          <a:stretch/>
        </p:blipFill>
        <p:spPr>
          <a:xfrm>
            <a:off x="5004048" y="4581128"/>
            <a:ext cx="324036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44114" l="4722" r="77728" t="40766"/>
          <a:stretch/>
        </p:blipFill>
        <p:spPr>
          <a:xfrm>
            <a:off x="5436096" y="3284984"/>
            <a:ext cx="2304256" cy="1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 b="44114" l="4722" r="86503" t="40766"/>
          <a:stretch/>
        </p:blipFill>
        <p:spPr>
          <a:xfrm>
            <a:off x="2339752" y="4941168"/>
            <a:ext cx="1152128" cy="124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0" y="-70775"/>
            <a:ext cx="9144000" cy="6928800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Spring 2 – Logo and Animation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133" name="Google Shape;133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99058" y="801292"/>
            <a:ext cx="4472942" cy="861774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Logo?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I repeat a command?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4815484" y="1810772"/>
            <a:ext cx="4046516" cy="1785104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discuss what makes a good animated film or cartoon.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how animations are created by hand.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out how 2Animate can be created in a similar way using the computer.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about onion skinning in animation.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add backgrounds and sounds to animations.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23240" y="3198167"/>
            <a:ext cx="4448700" cy="24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233865" y="404664"/>
            <a:ext cx="1343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cap="none">
                <a:solidFill>
                  <a:srgbClr val="3A1A62"/>
                </a:solidFill>
                <a:latin typeface="Arial"/>
                <a:ea typeface="Arial"/>
                <a:cs typeface="Arial"/>
                <a:sym typeface="Arial"/>
              </a:rPr>
              <a:t>ANIMATION</a:t>
            </a:r>
            <a:endParaRPr b="1" sz="5400" cap="none">
              <a:solidFill>
                <a:srgbClr val="3A1A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4819496" y="806908"/>
            <a:ext cx="4032448" cy="954107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meant by data?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database?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branching database?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1652308" y="404664"/>
            <a:ext cx="736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cap="none">
                <a:solidFill>
                  <a:srgbClr val="3A1A6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 b="1" sz="5400" cap="none">
              <a:solidFill>
                <a:srgbClr val="3A1A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4817052" y="3645024"/>
            <a:ext cx="4032448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animation, onion skinning, frame, flipbook, stop motion, background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110840" y="1716544"/>
            <a:ext cx="4461160" cy="1415772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the structure of the coding language of Logo.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input simple instructions in Logo.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2Logo to create letter shapes.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the Repeat function in Logo to create shapes.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and build procedures in Logo.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 b="16755" l="4722" r="56579" t="45085"/>
          <a:stretch/>
        </p:blipFill>
        <p:spPr>
          <a:xfrm>
            <a:off x="137308" y="3933056"/>
            <a:ext cx="44400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4">
            <a:alphaModFix/>
          </a:blip>
          <a:srcRect b="26835" l="4722" r="55678" t="34286"/>
          <a:stretch/>
        </p:blipFill>
        <p:spPr>
          <a:xfrm>
            <a:off x="4993380" y="4293096"/>
            <a:ext cx="3755084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Summer  – Effective Searching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150" name="Google Shape;150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99058" y="627124"/>
            <a:ext cx="3536838" cy="2616101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search engine?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How can you check to make sure a website is not a hoax?</a:t>
            </a:r>
            <a:endParaRPr sz="240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fact-check information?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3707904" y="617916"/>
            <a:ext cx="5184575" cy="1661993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locate information on the search results page.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search effectively to find out information.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assess whether an information source is true and reliable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3707904" y="2348880"/>
            <a:ext cx="4968552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Easter egg, Internet, internet browser, search, search engine, spoof website, website, hoax, fact-check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87084" y="3346326"/>
            <a:ext cx="6069092" cy="3354765"/>
          </a:xfrm>
          <a:prstGeom prst="rect">
            <a:avLst/>
          </a:prstGeom>
          <a:solidFill>
            <a:srgbClr val="F2DADA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range of different search engines to find out what the weather is going to be like for the week. Do they all give you the same results?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31429" l="5172" r="77728" t="40045"/>
          <a:stretch/>
        </p:blipFill>
        <p:spPr>
          <a:xfrm>
            <a:off x="6256320" y="3555612"/>
            <a:ext cx="2736304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4">
            <a:alphaModFix/>
          </a:blip>
          <a:srcRect b="31999" l="5001" r="58999" t="36320"/>
          <a:stretch/>
        </p:blipFill>
        <p:spPr>
          <a:xfrm>
            <a:off x="1306840" y="4581128"/>
            <a:ext cx="3665862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>
            <a:off x="0" y="-70783"/>
            <a:ext cx="9144000" cy="6928800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Summer  – Hardware investigators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163" name="Google Shape;163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99058" y="627124"/>
            <a:ext cx="3608700" cy="23397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b="1" lang="en-US" sz="2000">
                <a:solidFill>
                  <a:schemeClr val="dk1"/>
                </a:solidFill>
              </a:rPr>
              <a:t>Statements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124"/>
                </a:solidFill>
              </a:rPr>
              <a:t>Hardware is the physical components of a computer. </a:t>
            </a:r>
            <a:r>
              <a:rPr lang="en-US" sz="1800">
                <a:solidFill>
                  <a:srgbClr val="0000FF"/>
                </a:solidFill>
              </a:rPr>
              <a:t>Software is the program that runs on a computer.</a:t>
            </a:r>
            <a:endParaRPr sz="1800"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32423"/>
                </a:solidFill>
              </a:rPr>
              <a:t>A </a:t>
            </a:r>
            <a:r>
              <a:rPr lang="en-US" sz="1800">
                <a:solidFill>
                  <a:srgbClr val="632423"/>
                </a:solidFill>
              </a:rPr>
              <a:t>peripheral</a:t>
            </a:r>
            <a:r>
              <a:rPr lang="en-US" sz="1800">
                <a:solidFill>
                  <a:srgbClr val="632423"/>
                </a:solidFill>
              </a:rPr>
              <a:t> is a device that you put </a:t>
            </a:r>
            <a:r>
              <a:rPr lang="en-US" sz="1800">
                <a:solidFill>
                  <a:srgbClr val="632423"/>
                </a:solidFill>
              </a:rPr>
              <a:t>information</a:t>
            </a:r>
            <a:r>
              <a:rPr lang="en-US" sz="1800">
                <a:solidFill>
                  <a:srgbClr val="632423"/>
                </a:solidFill>
              </a:rPr>
              <a:t> into and get information out of.</a:t>
            </a:r>
            <a:endParaRPr sz="1800">
              <a:solidFill>
                <a:srgbClr val="632423"/>
              </a:solidFill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851920" y="617916"/>
            <a:ext cx="5040600" cy="3318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There are 5 main parts of a computer: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★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A motherboard.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★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A Central Processing Unit (CPU)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★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A Graphics Processing Unit (GPU), also known as a video card.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★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Random Access Memory (RAM), also known as volatile memory.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★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Storage: Solid State Drive (SSD) or Hard Disk Drive (HDD)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87355" y="3243512"/>
            <a:ext cx="8769300" cy="70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motherboard, CPU, RAM, graphics card, network card, monitor, speakers, keyboard, mouse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 b="47840" l="4551" r="77450" t="23360"/>
          <a:stretch/>
        </p:blipFill>
        <p:spPr>
          <a:xfrm>
            <a:off x="1" y="4083149"/>
            <a:ext cx="2880318" cy="2880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3437425" y="4188075"/>
            <a:ext cx="4869600" cy="2339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What I have learned already: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</a:t>
            </a:r>
            <a:r>
              <a:rPr lang="en-US" sz="1800"/>
              <a:t>omputers</a:t>
            </a:r>
            <a:r>
              <a:rPr lang="en-US" sz="1800"/>
              <a:t> can be used for spreadsheets, coding, sending emails, playing games etc. I know how to keep </a:t>
            </a:r>
            <a:r>
              <a:rPr lang="en-US" sz="1800"/>
              <a:t>myself</a:t>
            </a:r>
            <a:r>
              <a:rPr lang="en-US" sz="1800"/>
              <a:t> safe on a </a:t>
            </a:r>
            <a:r>
              <a:rPr lang="en-US" sz="1800"/>
              <a:t>computer</a:t>
            </a:r>
            <a:r>
              <a:rPr lang="en-US" sz="1800"/>
              <a:t> and that a computer can contain viruses.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 can use logo and know how to control different parts of a computer.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0" y="-70783"/>
            <a:ext cx="9144000" cy="6928783"/>
          </a:xfrm>
          <a:prstGeom prst="rect">
            <a:avLst/>
          </a:prstGeom>
          <a:solidFill>
            <a:srgbClr val="CCC0D9"/>
          </a:solidFill>
          <a:ln cap="flat" cmpd="sng" w="47625">
            <a:solidFill>
              <a:srgbClr val="3F3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4 – ICT – Summer  – Making Music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d Cave Acoustics Play a Role in the Development of Language? | Smart News  | Smithsonian Magazine" id="175" name="Google Shape;175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99058" y="627124"/>
            <a:ext cx="3608846" cy="2246769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00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difference between melody and rhythm?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How can I change the texture of the sound?</a:t>
            </a:r>
            <a:endParaRPr sz="240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851920" y="617916"/>
            <a:ext cx="5040559" cy="2246769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and discuss the main elements of music.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and experiment with rhythm and tempo.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a melodic phrase.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electronically compose a piece of music.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17040" y="2966942"/>
            <a:ext cx="8769240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pitch, tempo, melody, rhythm, dynamics, rippler, pulse, texture, house music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23240" y="3789040"/>
            <a:ext cx="4772948" cy="2954655"/>
          </a:xfrm>
          <a:prstGeom prst="rect">
            <a:avLst/>
          </a:prstGeom>
          <a:solidFill>
            <a:srgbClr val="F2DADA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up and explore the Busy Beats program. Create some sounds and then explore each button in the menu to see how it affects your music.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53474" l="5172" r="77728" t="28526"/>
          <a:stretch/>
        </p:blipFill>
        <p:spPr>
          <a:xfrm>
            <a:off x="1419384" y="5213464"/>
            <a:ext cx="2232248" cy="146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 b="23954" l="4272" r="55678" t="36446"/>
          <a:stretch/>
        </p:blipFill>
        <p:spPr>
          <a:xfrm>
            <a:off x="5004048" y="4077072"/>
            <a:ext cx="3845227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