
<file path=[Content_Types].xml><?xml version="1.0" encoding="utf-8"?>
<Types xmlns="http://schemas.openxmlformats.org/package/2006/content-types"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5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48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</p:sldIdLst>
  <p:sldSz cy="68580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http://customooxmlschemas.google.com/">
      <go:slidesCustomData xmlns:go="http://customooxmlschemas.google.com/" r:id="rId12" roundtripDataSignature="AMtx7mizZDiGQo/J76WjeUR13tMkZ7m7B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2" Type="http://customschemas.google.com/relationships/presentationmetadata" Target="metadata"/><Relationship Id="rId9" Type="http://schemas.openxmlformats.org/officeDocument/2006/relationships/slide" Target="slides/slide4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86" name="Google Shape;86;p1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00" name="Google Shape;100;p2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5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13" name="Google Shape;113;p5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27" name="Google Shape;127;p3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42" name="Google Shape;142;p4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2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6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54" name="Google Shape;154;p6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8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" name="Google Shape;17;p8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" name="Google Shape;18;p8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7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4" name="Google Shape;74;p17"/>
          <p:cNvSpPr txBox="1"/>
          <p:nvPr>
            <p:ph idx="1" type="body"/>
          </p:nvPr>
        </p:nvSpPr>
        <p:spPr>
          <a:xfrm rot="5400000">
            <a:off x="2309018" y="-251619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5" name="Google Shape;75;p17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17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7" name="Google Shape;77;p17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8"/>
          <p:cNvSpPr txBox="1"/>
          <p:nvPr>
            <p:ph type="title"/>
          </p:nvPr>
        </p:nvSpPr>
        <p:spPr>
          <a:xfrm rot="5400000">
            <a:off x="4732337" y="2171700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0" name="Google Shape;80;p18"/>
          <p:cNvSpPr txBox="1"/>
          <p:nvPr>
            <p:ph idx="1" type="body"/>
          </p:nvPr>
        </p:nvSpPr>
        <p:spPr>
          <a:xfrm rot="5400000">
            <a:off x="541338" y="190501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1" name="Google Shape;81;p18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2" name="Google Shape;82;p18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3" name="Google Shape;83;p18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19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9"/>
          <p:cNvSpPr txBox="1"/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" name="Google Shape;21;p9"/>
          <p:cNvSpPr txBox="1"/>
          <p:nvPr>
            <p:ph idx="1" type="subTitle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22" name="Google Shape;22;p9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" name="Google Shape;23;p9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4" name="Google Shape;24;p9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10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" name="Google Shape;27;p10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8" name="Google Shape;28;p10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" name="Google Shape;29;p10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0" name="Google Shape;30;p10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11"/>
          <p:cNvSpPr txBox="1"/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b="1" sz="4000" cap="none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3" name="Google Shape;33;p11"/>
          <p:cNvSpPr txBox="1"/>
          <p:nvPr>
            <p:ph idx="1" type="body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indent="-228600" lvl="1" marL="914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34" name="Google Shape;34;p11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11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6" name="Google Shape;36;p11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37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12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" name="Google Shape;39;p12"/>
          <p:cNvSpPr txBox="1"/>
          <p:nvPr>
            <p:ph idx="1" type="body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indent="-381000" lvl="1" marL="9144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indent="-355600" lvl="2" marL="1371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indent="-3429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indent="-3429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40" name="Google Shape;40;p12"/>
          <p:cNvSpPr txBox="1"/>
          <p:nvPr>
            <p:ph idx="2" type="body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indent="-381000" lvl="1" marL="9144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indent="-355600" lvl="2" marL="1371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indent="-3429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indent="-3429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41" name="Google Shape;41;p12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2" name="Google Shape;42;p12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3" name="Google Shape;43;p12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3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6" name="Google Shape;46;p13"/>
          <p:cNvSpPr txBox="1"/>
          <p:nvPr>
            <p:ph idx="1" type="body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7" name="Google Shape;47;p13"/>
          <p:cNvSpPr txBox="1"/>
          <p:nvPr>
            <p:ph idx="2" type="body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55600" lvl="1" marL="9144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indent="-3429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30200" lvl="3" marL="1828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indent="-330200" lvl="4" marL="22860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indent="-330200" lvl="5" marL="2743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48" name="Google Shape;48;p13"/>
          <p:cNvSpPr txBox="1"/>
          <p:nvPr>
            <p:ph idx="3" type="body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9" name="Google Shape;49;p13"/>
          <p:cNvSpPr txBox="1"/>
          <p:nvPr>
            <p:ph idx="4" type="body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55600" lvl="1" marL="9144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indent="-3429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30200" lvl="3" marL="1828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indent="-330200" lvl="4" marL="22860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indent="-330200" lvl="5" marL="2743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50" name="Google Shape;50;p13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1" name="Google Shape;51;p13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13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4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5" name="Google Shape;55;p14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14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7" name="Google Shape;57;p14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5"/>
          <p:cNvSpPr txBox="1"/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b="1" sz="2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15"/>
          <p:cNvSpPr txBox="1"/>
          <p:nvPr>
            <p:ph idx="1" type="body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indent="-381000" lvl="2" marL="13716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indent="-355600" lvl="4" marL="22860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indent="-355600" lvl="5" marL="27432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61" name="Google Shape;61;p15"/>
          <p:cNvSpPr txBox="1"/>
          <p:nvPr>
            <p:ph idx="2" type="body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indent="-228600" lvl="2" marL="1371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indent="-228600" lvl="3" marL="18288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indent="-228600" lvl="4" marL="22860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indent="-228600" lvl="5" marL="27432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62" name="Google Shape;62;p15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15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4" name="Google Shape;64;p15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6"/>
          <p:cNvSpPr txBox="1"/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b="1" sz="2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16"/>
          <p:cNvSpPr/>
          <p:nvPr>
            <p:ph idx="2" type="pic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68" name="Google Shape;68;p16"/>
          <p:cNvSpPr txBox="1"/>
          <p:nvPr>
            <p:ph idx="1" type="body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indent="-228600" lvl="2" marL="1371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indent="-228600" lvl="3" marL="18288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indent="-228600" lvl="4" marL="22860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indent="-228600" lvl="5" marL="27432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69" name="Google Shape;69;p16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16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1" name="Google Shape;71;p16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7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1" name="Google Shape;11;p7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81000" lvl="2" marL="13716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55600" lvl="3" marL="1828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" name="Google Shape;12;p7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" name="Google Shape;13;p7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" name="Google Shape;14;p7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4.png"/><Relationship Id="rId4" Type="http://schemas.openxmlformats.org/officeDocument/2006/relationships/image" Target="../media/image6.png"/><Relationship Id="rId5" Type="http://schemas.openxmlformats.org/officeDocument/2006/relationships/image" Target="../media/image3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0.png"/><Relationship Id="rId4" Type="http://schemas.openxmlformats.org/officeDocument/2006/relationships/image" Target="../media/image14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7.png"/><Relationship Id="rId4" Type="http://schemas.openxmlformats.org/officeDocument/2006/relationships/image" Target="../media/image12.png"/><Relationship Id="rId5" Type="http://schemas.openxmlformats.org/officeDocument/2006/relationships/image" Target="../media/image9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5.png"/><Relationship Id="rId4" Type="http://schemas.openxmlformats.org/officeDocument/2006/relationships/image" Target="../media/image2.png"/><Relationship Id="rId5" Type="http://schemas.openxmlformats.org/officeDocument/2006/relationships/image" Target="../media/image1.png"/><Relationship Id="rId6" Type="http://schemas.openxmlformats.org/officeDocument/2006/relationships/image" Target="../media/image13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1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"/>
          <p:cNvSpPr/>
          <p:nvPr/>
        </p:nvSpPr>
        <p:spPr>
          <a:xfrm>
            <a:off x="24572" y="7937"/>
            <a:ext cx="9107996" cy="6875788"/>
          </a:xfrm>
          <a:prstGeom prst="rect">
            <a:avLst/>
          </a:prstGeom>
          <a:solidFill>
            <a:srgbClr val="92D050"/>
          </a:solidFill>
          <a:ln cap="flat" cmpd="sng" w="47625">
            <a:solidFill>
              <a:srgbClr val="FFC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</a:pPr>
            <a:r>
              <a:t/>
            </a:r>
            <a:endParaRPr b="0" i="0" sz="105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9" name="Google Shape;89;p1"/>
          <p:cNvSpPr txBox="1"/>
          <p:nvPr/>
        </p:nvSpPr>
        <p:spPr>
          <a:xfrm>
            <a:off x="276850" y="7926"/>
            <a:ext cx="3492000" cy="646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en-US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Year 4– Science – Autumn 1</a:t>
            </a:r>
            <a:endParaRPr b="1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en-US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States of Matter</a:t>
            </a:r>
            <a:endParaRPr b="1" i="0" sz="24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descr="Did Cave Acoustics Play a Role in the Development of Language? | Smart News  | Smithsonian Magazine" id="90" name="Google Shape;90;p1"/>
          <p:cNvSpPr/>
          <p:nvPr/>
        </p:nvSpPr>
        <p:spPr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1" name="Google Shape;91;p1"/>
          <p:cNvSpPr txBox="1"/>
          <p:nvPr/>
        </p:nvSpPr>
        <p:spPr>
          <a:xfrm>
            <a:off x="276850" y="633700"/>
            <a:ext cx="2808600" cy="3431700"/>
          </a:xfrm>
          <a:prstGeom prst="rect">
            <a:avLst/>
          </a:prstGeom>
          <a:solidFill>
            <a:srgbClr val="E5B8B7"/>
          </a:solidFill>
          <a:ln cap="flat" cmpd="sng" w="25400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n-US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Key statements:</a:t>
            </a:r>
            <a:endParaRPr b="1" i="0" sz="1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700">
                <a:solidFill>
                  <a:schemeClr val="dk1"/>
                </a:solidFill>
              </a:rPr>
              <a:t>A solid keeps its shape and has a fixed volume. </a:t>
            </a:r>
            <a:endParaRPr sz="17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en-US" sz="1700">
                <a:solidFill>
                  <a:schemeClr val="dk1"/>
                </a:solidFill>
              </a:rPr>
              <a:t>A liquid has a fixed volume but changes in shape to fit the container. A liquid can be poured and keeps a level, horizontal surface. </a:t>
            </a:r>
            <a:endParaRPr sz="17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en-US" sz="1700">
                <a:solidFill>
                  <a:schemeClr val="dk1"/>
                </a:solidFill>
              </a:rPr>
              <a:t>A gas fills all available space; it has no fixed shape or volume.</a:t>
            </a:r>
            <a:endParaRPr b="0" i="0" sz="1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2" name="Google Shape;92;p1"/>
          <p:cNvSpPr txBox="1"/>
          <p:nvPr/>
        </p:nvSpPr>
        <p:spPr>
          <a:xfrm>
            <a:off x="4647582" y="3712245"/>
            <a:ext cx="3345000" cy="1723800"/>
          </a:xfrm>
          <a:prstGeom prst="rect">
            <a:avLst/>
          </a:prstGeom>
          <a:solidFill>
            <a:schemeClr val="lt1"/>
          </a:solidFill>
          <a:ln cap="flat" cmpd="sng" w="254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1" i="0" lang="en-US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Key words: </a:t>
            </a:r>
            <a:r>
              <a:rPr b="1" i="0" lang="en-US" sz="1600" u="none" cap="none" strike="noStrike">
                <a:solidFill>
                  <a:srgbClr val="FFC000"/>
                </a:solidFill>
                <a:latin typeface="Arial"/>
                <a:ea typeface="Arial"/>
                <a:cs typeface="Arial"/>
                <a:sym typeface="Arial"/>
              </a:rPr>
              <a:t>s</a:t>
            </a:r>
            <a:r>
              <a:rPr b="1" lang="en-US" sz="1600">
                <a:solidFill>
                  <a:srgbClr val="FF9900"/>
                </a:solidFill>
                <a:highlight>
                  <a:srgbClr val="FFFFFF"/>
                </a:highlight>
              </a:rPr>
              <a:t>olid, liquid, gas, heating, cooling, state change, melting, freezing, melting point, boiling, boiling point, evaporation, condensation, temperature, water cycle</a:t>
            </a:r>
            <a:endParaRPr b="0" i="0" sz="16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t/>
            </a:r>
            <a:endParaRPr b="0" i="0" sz="10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3" name="Google Shape;93;p1"/>
          <p:cNvSpPr txBox="1"/>
          <p:nvPr/>
        </p:nvSpPr>
        <p:spPr>
          <a:xfrm>
            <a:off x="6755375" y="2388650"/>
            <a:ext cx="2253300" cy="1323600"/>
          </a:xfrm>
          <a:prstGeom prst="rect">
            <a:avLst/>
          </a:prstGeom>
          <a:solidFill>
            <a:srgbClr val="93B3D7"/>
          </a:solidFill>
          <a:ln cap="flat" cmpd="sng" w="2540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US" sz="1600">
                <a:solidFill>
                  <a:schemeClr val="dk1"/>
                </a:solidFill>
              </a:rPr>
              <a:t>Activity: Investigate how to melt ice more quickly and how to change the rate of evaporation.</a:t>
            </a:r>
            <a:endParaRPr sz="1600">
              <a:solidFill>
                <a:schemeClr val="dk1"/>
              </a:solidFill>
            </a:endParaRPr>
          </a:p>
        </p:txBody>
      </p:sp>
      <p:sp>
        <p:nvSpPr>
          <p:cNvPr id="94" name="Google Shape;94;p1"/>
          <p:cNvSpPr txBox="1"/>
          <p:nvPr/>
        </p:nvSpPr>
        <p:spPr>
          <a:xfrm>
            <a:off x="6620075" y="209375"/>
            <a:ext cx="2523900" cy="2062500"/>
          </a:xfrm>
          <a:prstGeom prst="rect">
            <a:avLst/>
          </a:prstGeom>
          <a:solidFill>
            <a:srgbClr val="D6E3BC"/>
          </a:solidFill>
          <a:ln cap="flat" cmpd="sng" w="25400">
            <a:solidFill>
              <a:schemeClr val="accent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1" i="0" lang="en-US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What I have learned already:</a:t>
            </a:r>
            <a:endParaRPr b="1" i="0" sz="16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1" i="0" lang="en-US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 know that materials have different properties (</a:t>
            </a:r>
            <a:r>
              <a:rPr b="1" lang="en-US" sz="1600">
                <a:solidFill>
                  <a:schemeClr val="dk1"/>
                </a:solidFill>
              </a:rPr>
              <a:t>Y</a:t>
            </a:r>
            <a:r>
              <a:rPr b="1" i="0" lang="en-US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 1), have different purposes (</a:t>
            </a:r>
            <a:r>
              <a:rPr b="1" lang="en-US" sz="1600">
                <a:solidFill>
                  <a:schemeClr val="dk1"/>
                </a:solidFill>
              </a:rPr>
              <a:t>Y</a:t>
            </a:r>
            <a:r>
              <a:rPr b="1" i="0" lang="en-US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 2)</a:t>
            </a:r>
            <a:r>
              <a:rPr b="1" lang="en-US" sz="1600">
                <a:solidFill>
                  <a:schemeClr val="dk1"/>
                </a:solidFill>
              </a:rPr>
              <a:t> </a:t>
            </a:r>
            <a:r>
              <a:rPr b="1" i="0" lang="en-US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and different physical properties (</a:t>
            </a:r>
            <a:r>
              <a:rPr b="1" lang="en-US" sz="1600">
                <a:solidFill>
                  <a:schemeClr val="dk1"/>
                </a:solidFill>
              </a:rPr>
              <a:t>Y</a:t>
            </a:r>
            <a:r>
              <a:rPr b="1" i="0" lang="en-US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 3).</a:t>
            </a:r>
            <a:endParaRPr b="1" i="0" sz="16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95" name="Google Shape;95;p1"/>
          <p:cNvPicPr preferRelativeResize="0"/>
          <p:nvPr/>
        </p:nvPicPr>
        <p:blipFill rotWithShape="1">
          <a:blip r:embed="rId3">
            <a:alphaModFix/>
          </a:blip>
          <a:srcRect b="44198" l="35190" r="28358" t="21829"/>
          <a:stretch/>
        </p:blipFill>
        <p:spPr>
          <a:xfrm>
            <a:off x="276850" y="4187023"/>
            <a:ext cx="4243950" cy="2499525"/>
          </a:xfrm>
          <a:prstGeom prst="rect">
            <a:avLst/>
          </a:prstGeom>
          <a:noFill/>
          <a:ln>
            <a:noFill/>
          </a:ln>
        </p:spPr>
      </p:pic>
      <p:pic>
        <p:nvPicPr>
          <p:cNvPr id="96" name="Google Shape;96;p1"/>
          <p:cNvPicPr preferRelativeResize="0"/>
          <p:nvPr/>
        </p:nvPicPr>
        <p:blipFill rotWithShape="1">
          <a:blip r:embed="rId4">
            <a:alphaModFix/>
          </a:blip>
          <a:srcRect b="23423" l="67411" r="5422" t="31110"/>
          <a:stretch/>
        </p:blipFill>
        <p:spPr>
          <a:xfrm>
            <a:off x="3085305" y="209386"/>
            <a:ext cx="3534771" cy="3326052"/>
          </a:xfrm>
          <a:prstGeom prst="rect">
            <a:avLst/>
          </a:prstGeom>
          <a:noFill/>
          <a:ln>
            <a:noFill/>
          </a:ln>
        </p:spPr>
      </p:pic>
      <p:pic>
        <p:nvPicPr>
          <p:cNvPr id="97" name="Google Shape;97;p1"/>
          <p:cNvPicPr preferRelativeResize="0"/>
          <p:nvPr/>
        </p:nvPicPr>
        <p:blipFill rotWithShape="1">
          <a:blip r:embed="rId5">
            <a:alphaModFix/>
          </a:blip>
          <a:srcRect b="16045" l="39623" r="32740" t="55952"/>
          <a:stretch/>
        </p:blipFill>
        <p:spPr>
          <a:xfrm>
            <a:off x="6377827" y="5286798"/>
            <a:ext cx="2630851" cy="1498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"/>
          <p:cNvSpPr/>
          <p:nvPr/>
        </p:nvSpPr>
        <p:spPr>
          <a:xfrm>
            <a:off x="-202200" y="-144472"/>
            <a:ext cx="9144000" cy="6928800"/>
          </a:xfrm>
          <a:prstGeom prst="rect">
            <a:avLst/>
          </a:prstGeom>
          <a:solidFill>
            <a:srgbClr val="92D050"/>
          </a:solidFill>
          <a:ln cap="flat" cmpd="sng" w="47625">
            <a:solidFill>
              <a:srgbClr val="FFC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</a:pPr>
            <a:r>
              <a:rPr b="0" i="0" lang="en-US" sz="105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 </a:t>
            </a:r>
            <a:endParaRPr b="0" i="0" sz="105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3" name="Google Shape;103;p2"/>
          <p:cNvSpPr txBox="1"/>
          <p:nvPr/>
        </p:nvSpPr>
        <p:spPr>
          <a:xfrm>
            <a:off x="0" y="1"/>
            <a:ext cx="7452320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1" i="0" lang="en-US" sz="2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Year 4 – Science – Autumn 2 – Animals including Humans</a:t>
            </a:r>
            <a:endParaRPr b="1" i="0" sz="24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descr="Did Cave Acoustics Play a Role in the Development of Language? | Smart News  | Smithsonian Magazine" id="104" name="Google Shape;104;p2"/>
          <p:cNvSpPr/>
          <p:nvPr/>
        </p:nvSpPr>
        <p:spPr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5" name="Google Shape;105;p2"/>
          <p:cNvSpPr txBox="1"/>
          <p:nvPr/>
        </p:nvSpPr>
        <p:spPr>
          <a:xfrm>
            <a:off x="0" y="712374"/>
            <a:ext cx="2833200" cy="3687900"/>
          </a:xfrm>
          <a:prstGeom prst="rect">
            <a:avLst/>
          </a:prstGeom>
          <a:solidFill>
            <a:srgbClr val="E5B8B7"/>
          </a:solidFill>
          <a:ln cap="flat" cmpd="sng" w="25400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1" i="0" lang="en-US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Key </a:t>
            </a:r>
            <a:r>
              <a:rPr b="1" lang="en-US" sz="1600">
                <a:solidFill>
                  <a:schemeClr val="dk1"/>
                </a:solidFill>
              </a:rPr>
              <a:t>Statements</a:t>
            </a:r>
            <a:r>
              <a:rPr b="1" i="0" lang="en-US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:</a:t>
            </a:r>
            <a:endParaRPr b="1" i="0" sz="16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302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●"/>
            </a:pPr>
            <a:r>
              <a:rPr lang="en-US" sz="1600">
                <a:solidFill>
                  <a:schemeClr val="dk1"/>
                </a:solidFill>
                <a:highlight>
                  <a:srgbClr val="E5B8B7"/>
                </a:highlight>
              </a:rPr>
              <a:t>The mouth, </a:t>
            </a:r>
            <a:r>
              <a:rPr lang="en-US" sz="1600">
                <a:solidFill>
                  <a:srgbClr val="231F20"/>
                </a:solidFill>
                <a:highlight>
                  <a:srgbClr val="E5B8B7"/>
                </a:highlight>
              </a:rPr>
              <a:t>oesophagus, liver, stomach, pancreas, small intestine, large intestine, rectum and anus are all parts of the digestive system. </a:t>
            </a:r>
            <a:endParaRPr sz="1600">
              <a:solidFill>
                <a:srgbClr val="231F20"/>
              </a:solidFill>
              <a:highlight>
                <a:srgbClr val="F1F1F1"/>
              </a:highlight>
            </a:endParaRPr>
          </a:p>
          <a:p>
            <a:pPr indent="-3302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Char char="●"/>
            </a:pPr>
            <a:r>
              <a:rPr i="0" lang="en-US" sz="1600" u="none" cap="none" strike="noStrike">
                <a:solidFill>
                  <a:schemeClr val="dk1"/>
                </a:solidFill>
              </a:rPr>
              <a:t>Adults have 32 teeth.</a:t>
            </a:r>
            <a:endParaRPr b="1" i="0" sz="1600" u="none" cap="none" strike="noStrike">
              <a:solidFill>
                <a:schemeClr val="dk1"/>
              </a:solidFill>
            </a:endParaRPr>
          </a:p>
          <a:p>
            <a:pPr indent="-3302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-US" sz="1600">
                <a:solidFill>
                  <a:schemeClr val="dk1"/>
                </a:solidFill>
              </a:rPr>
              <a:t>There are four types of teeth: incisors for cutting; canines for tearing; and molars and premolars for grinding.</a:t>
            </a:r>
            <a:endParaRPr b="0" i="0" sz="16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6" name="Google Shape;106;p2"/>
          <p:cNvSpPr txBox="1"/>
          <p:nvPr/>
        </p:nvSpPr>
        <p:spPr>
          <a:xfrm>
            <a:off x="6908550" y="815525"/>
            <a:ext cx="1874700" cy="4032900"/>
          </a:xfrm>
          <a:prstGeom prst="rect">
            <a:avLst/>
          </a:prstGeom>
          <a:solidFill>
            <a:srgbClr val="D6E3BC"/>
          </a:solidFill>
          <a:ln cap="flat" cmpd="sng" w="25400">
            <a:solidFill>
              <a:schemeClr val="accent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rPr b="1" i="0" lang="en-US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What I have learned already:</a:t>
            </a:r>
            <a:endParaRPr b="1" i="0" sz="16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rPr b="1" i="0" lang="en-US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 have named different parts of the body </a:t>
            </a:r>
            <a:endParaRPr b="1" i="0" sz="16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rPr b="1" i="0" lang="en-US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(</a:t>
            </a:r>
            <a:r>
              <a:rPr b="1" lang="en-US" sz="1600">
                <a:solidFill>
                  <a:schemeClr val="dk1"/>
                </a:solidFill>
              </a:rPr>
              <a:t>Y</a:t>
            </a:r>
            <a:r>
              <a:rPr b="1" i="0" lang="en-US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 1), </a:t>
            </a:r>
            <a:endParaRPr b="1" i="0" sz="16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rPr b="1" lang="en-US" sz="1600">
                <a:solidFill>
                  <a:schemeClr val="dk1"/>
                </a:solidFill>
              </a:rPr>
              <a:t>I </a:t>
            </a:r>
            <a:r>
              <a:rPr b="1" i="0" lang="en-US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know that off</a:t>
            </a:r>
            <a:r>
              <a:rPr b="1" lang="en-US" sz="1600">
                <a:solidFill>
                  <a:schemeClr val="dk1"/>
                </a:solidFill>
              </a:rPr>
              <a:t>spring grow into adults and </a:t>
            </a:r>
            <a:r>
              <a:rPr b="1" i="0" lang="en-US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how to keep my body healthy (Yr 2)</a:t>
            </a:r>
            <a:r>
              <a:rPr b="1" lang="en-US" sz="1600">
                <a:solidFill>
                  <a:schemeClr val="dk1"/>
                </a:solidFill>
              </a:rPr>
              <a:t>,</a:t>
            </a:r>
            <a:endParaRPr b="1" sz="1600">
              <a:solidFill>
                <a:schemeClr val="dk1"/>
              </a:solidFill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rPr b="1" lang="en-US" sz="1600">
                <a:solidFill>
                  <a:schemeClr val="dk1"/>
                </a:solidFill>
              </a:rPr>
              <a:t>I </a:t>
            </a:r>
            <a:r>
              <a:rPr b="1" i="0" lang="en-US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understand about nutrition (</a:t>
            </a:r>
            <a:r>
              <a:rPr b="1" lang="en-US" sz="1600">
                <a:solidFill>
                  <a:schemeClr val="dk1"/>
                </a:solidFill>
              </a:rPr>
              <a:t>Y</a:t>
            </a:r>
            <a:r>
              <a:rPr b="1" i="0" lang="en-US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 3)</a:t>
            </a:r>
            <a:endParaRPr b="1" i="0" sz="16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t/>
            </a:r>
            <a:endParaRPr b="0" i="0" sz="16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7" name="Google Shape;107;p2"/>
          <p:cNvSpPr txBox="1"/>
          <p:nvPr/>
        </p:nvSpPr>
        <p:spPr>
          <a:xfrm>
            <a:off x="3026468" y="815523"/>
            <a:ext cx="3688800" cy="1477500"/>
          </a:xfrm>
          <a:prstGeom prst="rect">
            <a:avLst/>
          </a:prstGeom>
          <a:solidFill>
            <a:schemeClr val="lt1"/>
          </a:solidFill>
          <a:ln cap="flat" cmpd="sng" w="254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1" i="0" lang="en-US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Key words: </a:t>
            </a:r>
            <a:r>
              <a:rPr lang="en-US" sz="1600">
                <a:solidFill>
                  <a:srgbClr val="FF9900"/>
                </a:solidFill>
                <a:highlight>
                  <a:srgbClr val="FFFFFF"/>
                </a:highlight>
              </a:rPr>
              <a:t>Digestive system, digestion, mouth, teeth, saliva, oesophagus, stomach, small intestine, nutrients, large intestine, rectum, anus, teeth, incisor, canine, molar, premolars</a:t>
            </a:r>
            <a:endParaRPr b="0" i="0" sz="23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0" i="0" lang="en-US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  </a:t>
            </a:r>
            <a:endParaRPr b="0" i="0" sz="10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8" name="Google Shape;108;p2"/>
          <p:cNvSpPr txBox="1"/>
          <p:nvPr/>
        </p:nvSpPr>
        <p:spPr>
          <a:xfrm>
            <a:off x="3031100" y="5733800"/>
            <a:ext cx="5752200" cy="986700"/>
          </a:xfrm>
          <a:prstGeom prst="rect">
            <a:avLst/>
          </a:prstGeom>
          <a:solidFill>
            <a:srgbClr val="93B3D7"/>
          </a:solidFill>
          <a:ln cap="flat" cmpd="sng" w="2540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US">
                <a:solidFill>
                  <a:schemeClr val="dk1"/>
                </a:solidFill>
              </a:rPr>
              <a:t>Activities: Research the parts of the digestive system. </a:t>
            </a:r>
            <a:r>
              <a:rPr lang="en-US">
                <a:solidFill>
                  <a:schemeClr val="dk1"/>
                </a:solidFill>
              </a:rPr>
              <a:t>Create a model of the digestive system.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6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>
                <a:solidFill>
                  <a:schemeClr val="dk1"/>
                </a:solidFill>
              </a:rPr>
              <a:t>Explore eating different types of food to identify which teeth are being used for cutting, tearing and grinding.</a:t>
            </a:r>
            <a:endParaRPr>
              <a:solidFill>
                <a:schemeClr val="dk1"/>
              </a:solidFill>
            </a:endParaRPr>
          </a:p>
        </p:txBody>
      </p:sp>
      <p:pic>
        <p:nvPicPr>
          <p:cNvPr id="109" name="Google Shape;109;p2"/>
          <p:cNvPicPr preferRelativeResize="0"/>
          <p:nvPr/>
        </p:nvPicPr>
        <p:blipFill rotWithShape="1">
          <a:blip r:embed="rId3">
            <a:alphaModFix/>
          </a:blip>
          <a:srcRect b="17343" l="37132" r="27519" t="26665"/>
          <a:stretch/>
        </p:blipFill>
        <p:spPr>
          <a:xfrm>
            <a:off x="3031100" y="2409625"/>
            <a:ext cx="3688801" cy="3077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0" name="Google Shape;110;p2"/>
          <p:cNvPicPr preferRelativeResize="0"/>
          <p:nvPr/>
        </p:nvPicPr>
        <p:blipFill rotWithShape="1">
          <a:blip r:embed="rId4">
            <a:alphaModFix/>
          </a:blip>
          <a:srcRect b="13733" l="12594" r="64110" t="60566"/>
          <a:stretch/>
        </p:blipFill>
        <p:spPr>
          <a:xfrm>
            <a:off x="0" y="4645795"/>
            <a:ext cx="2833200" cy="175725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5"/>
          <p:cNvSpPr/>
          <p:nvPr/>
        </p:nvSpPr>
        <p:spPr>
          <a:xfrm>
            <a:off x="0" y="-70784"/>
            <a:ext cx="9144000" cy="6928783"/>
          </a:xfrm>
          <a:prstGeom prst="rect">
            <a:avLst/>
          </a:prstGeom>
          <a:solidFill>
            <a:srgbClr val="92D050"/>
          </a:solidFill>
          <a:ln cap="flat" cmpd="sng" w="47625">
            <a:solidFill>
              <a:srgbClr val="FFC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</a:pPr>
            <a:r>
              <a:t/>
            </a:r>
            <a:endParaRPr b="0" i="0" sz="105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6" name="Google Shape;116;p5"/>
          <p:cNvSpPr txBox="1"/>
          <p:nvPr/>
        </p:nvSpPr>
        <p:spPr>
          <a:xfrm>
            <a:off x="0" y="1"/>
            <a:ext cx="7452320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1" i="0" lang="en-US" sz="2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Year 4 – Science – S</a:t>
            </a:r>
            <a:r>
              <a:rPr b="1" lang="en-US" sz="2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pring 1</a:t>
            </a:r>
            <a:r>
              <a:rPr b="1" i="0" lang="en-US" sz="2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– Electricity  </a:t>
            </a:r>
            <a:endParaRPr b="1" i="0" sz="24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descr="Did Cave Acoustics Play a Role in the Development of Language? | Smart News  | Smithsonian Magazine" id="117" name="Google Shape;117;p5"/>
          <p:cNvSpPr/>
          <p:nvPr/>
        </p:nvSpPr>
        <p:spPr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8" name="Google Shape;118;p5"/>
          <p:cNvSpPr txBox="1"/>
          <p:nvPr/>
        </p:nvSpPr>
        <p:spPr>
          <a:xfrm>
            <a:off x="72925" y="514625"/>
            <a:ext cx="3248700" cy="4760700"/>
          </a:xfrm>
          <a:prstGeom prst="rect">
            <a:avLst/>
          </a:prstGeom>
          <a:solidFill>
            <a:srgbClr val="E5B8B7"/>
          </a:solidFill>
          <a:ln cap="flat" cmpd="sng" w="25400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1" i="0" lang="en-US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Key Statements: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t/>
            </a:r>
            <a:endParaRPr b="0" i="0" sz="16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1" i="0" lang="en-US" sz="1400" u="none" cap="none" strike="noStrike">
                <a:solidFill>
                  <a:srgbClr val="202124"/>
                </a:solidFill>
                <a:latin typeface="Arial"/>
                <a:ea typeface="Arial"/>
                <a:cs typeface="Arial"/>
                <a:sym typeface="Arial"/>
              </a:rPr>
              <a:t>A complete circuit is an uninterrupted path for electrons to flow from an energy source. </a:t>
            </a:r>
            <a:endParaRPr b="1" i="0" sz="1400" u="none" cap="none" strike="noStrike">
              <a:solidFill>
                <a:srgbClr val="202124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t/>
            </a:r>
            <a:endParaRPr b="1">
              <a:solidFill>
                <a:srgbClr val="202124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-US">
                <a:solidFill>
                  <a:schemeClr val="dk1"/>
                </a:solidFill>
              </a:rPr>
              <a:t>Recognise that a switch can be added to the circuit to turn the component on and off.</a:t>
            </a:r>
            <a:endParaRPr b="1">
              <a:solidFill>
                <a:srgbClr val="202124"/>
              </a:solidFill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1" i="0" lang="en-US" sz="1400" u="none" cap="none" strike="noStrike">
                <a:solidFill>
                  <a:srgbClr val="202124"/>
                </a:solidFill>
                <a:latin typeface="Arial"/>
                <a:ea typeface="Arial"/>
                <a:cs typeface="Arial"/>
                <a:sym typeface="Arial"/>
              </a:rPr>
              <a:t>Electrical conductors enable electricity to pass through them easily.</a:t>
            </a:r>
            <a:endParaRPr b="1" i="0" sz="1400" u="none" cap="none" strike="noStrike">
              <a:solidFill>
                <a:srgbClr val="202124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t/>
            </a:r>
            <a:endParaRPr b="1" i="0" sz="1400" u="none" cap="none" strike="noStrike">
              <a:solidFill>
                <a:srgbClr val="202124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1" i="0" lang="en-US" sz="1400" u="none" cap="none" strike="noStrike">
                <a:solidFill>
                  <a:srgbClr val="202124"/>
                </a:solidFill>
                <a:latin typeface="Arial"/>
                <a:ea typeface="Arial"/>
                <a:cs typeface="Arial"/>
                <a:sym typeface="Arial"/>
              </a:rPr>
              <a:t>Insulators do not allow electricity to pass through them.</a:t>
            </a:r>
            <a:endParaRPr b="1" i="0" sz="1400" u="none" cap="none" strike="noStrike">
              <a:solidFill>
                <a:srgbClr val="202124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t/>
            </a:r>
            <a:endParaRPr b="0" i="0" sz="16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t/>
            </a:r>
            <a:endParaRPr b="0" i="0" sz="16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br>
              <a:rPr b="0" i="0" lang="en-US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b="1" i="0" sz="16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9" name="Google Shape;119;p5"/>
          <p:cNvSpPr txBox="1"/>
          <p:nvPr/>
        </p:nvSpPr>
        <p:spPr>
          <a:xfrm>
            <a:off x="5293000" y="-70768"/>
            <a:ext cx="3780000" cy="1569900"/>
          </a:xfrm>
          <a:prstGeom prst="rect">
            <a:avLst/>
          </a:prstGeom>
          <a:solidFill>
            <a:srgbClr val="D6E3BC"/>
          </a:solidFill>
          <a:ln cap="flat" cmpd="sng" w="25400">
            <a:solidFill>
              <a:schemeClr val="accent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1" i="0" lang="en-US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What have I learned already: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1" i="0" lang="en-US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 have learned already that materials are used for different purposes and that there is renewable energy (</a:t>
            </a:r>
            <a:r>
              <a:rPr b="1" lang="en-US" sz="1600">
                <a:solidFill>
                  <a:schemeClr val="dk1"/>
                </a:solidFill>
              </a:rPr>
              <a:t>Y</a:t>
            </a:r>
            <a:r>
              <a:rPr b="1" i="0" lang="en-US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 2). I know that there are different sources of light (Yr 3).</a:t>
            </a:r>
            <a:endParaRPr b="1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0" name="Google Shape;120;p5"/>
          <p:cNvSpPr txBox="1"/>
          <p:nvPr/>
        </p:nvSpPr>
        <p:spPr>
          <a:xfrm>
            <a:off x="72925" y="4593700"/>
            <a:ext cx="3248700" cy="2062500"/>
          </a:xfrm>
          <a:prstGeom prst="rect">
            <a:avLst/>
          </a:prstGeom>
          <a:solidFill>
            <a:schemeClr val="lt1"/>
          </a:solidFill>
          <a:ln cap="flat" cmpd="sng" w="254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1" i="0" lang="en-US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Key words: </a:t>
            </a:r>
            <a:r>
              <a:rPr b="1" lang="en-US">
                <a:solidFill>
                  <a:srgbClr val="FF9900"/>
                </a:solidFill>
                <a:highlight>
                  <a:srgbClr val="FFFFFF"/>
                </a:highlight>
              </a:rPr>
              <a:t>Electricity, electrical appliance/device, mains, plug, electrical circuit, complete circuit, component, cell, battery, positive, negative, connect/connections, loose connection, short circuit, crocodile clip, bulb, switch, buzzer, motor, conductor, insulator, metal, non-metal, symbol</a:t>
            </a:r>
            <a:r>
              <a:rPr b="0" i="0" lang="en-US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b="0" i="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21" name="Google Shape;121;p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654525" y="1657369"/>
            <a:ext cx="2613724" cy="1771625"/>
          </a:xfrm>
          <a:prstGeom prst="rect">
            <a:avLst/>
          </a:prstGeom>
          <a:noFill/>
          <a:ln cap="flat" cmpd="sng" w="47625">
            <a:solidFill>
              <a:srgbClr val="FFC000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122" name="Google Shape;122;p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352500" y="1657375"/>
            <a:ext cx="2613725" cy="1771625"/>
          </a:xfrm>
          <a:prstGeom prst="rect">
            <a:avLst/>
          </a:prstGeom>
          <a:noFill/>
          <a:ln cap="flat" cmpd="sng" w="47625">
            <a:solidFill>
              <a:srgbClr val="FFC000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123" name="Google Shape;123;p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165575" y="3587250"/>
            <a:ext cx="4444849" cy="2259750"/>
          </a:xfrm>
          <a:prstGeom prst="rect">
            <a:avLst/>
          </a:prstGeom>
          <a:noFill/>
          <a:ln cap="flat" cmpd="sng" w="47625">
            <a:solidFill>
              <a:srgbClr val="FFC000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124" name="Google Shape;124;p5"/>
          <p:cNvSpPr txBox="1"/>
          <p:nvPr/>
        </p:nvSpPr>
        <p:spPr>
          <a:xfrm>
            <a:off x="3428500" y="6005250"/>
            <a:ext cx="5644500" cy="674100"/>
          </a:xfrm>
          <a:prstGeom prst="rect">
            <a:avLst/>
          </a:prstGeom>
          <a:solidFill>
            <a:srgbClr val="93B3D7"/>
          </a:solidFill>
          <a:ln cap="flat" cmpd="sng" w="2540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US" sz="1200">
                <a:solidFill>
                  <a:schemeClr val="dk1"/>
                </a:solidFill>
              </a:rPr>
              <a:t>Activities: </a:t>
            </a:r>
            <a:r>
              <a:rPr lang="en-US" sz="1200">
                <a:solidFill>
                  <a:schemeClr val="dk1"/>
                </a:solidFill>
              </a:rPr>
              <a:t>Can you make a light bulb work without using any wires?</a:t>
            </a:r>
            <a:endParaRPr sz="12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6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200">
                <a:solidFill>
                  <a:schemeClr val="dk1"/>
                </a:solidFill>
              </a:rPr>
              <a:t>Can you apply your knowledge of conductors and insulators to design and make different types of switches?  </a:t>
            </a:r>
            <a:endParaRPr sz="120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3"/>
          <p:cNvSpPr/>
          <p:nvPr/>
        </p:nvSpPr>
        <p:spPr>
          <a:xfrm>
            <a:off x="0" y="-70784"/>
            <a:ext cx="9144000" cy="6928783"/>
          </a:xfrm>
          <a:prstGeom prst="rect">
            <a:avLst/>
          </a:prstGeom>
          <a:solidFill>
            <a:srgbClr val="92D050"/>
          </a:solidFill>
          <a:ln cap="flat" cmpd="sng" w="47625">
            <a:solidFill>
              <a:srgbClr val="FFC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0" i="0" sz="105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0" name="Google Shape;130;p3"/>
          <p:cNvSpPr txBox="1"/>
          <p:nvPr/>
        </p:nvSpPr>
        <p:spPr>
          <a:xfrm>
            <a:off x="155575" y="1"/>
            <a:ext cx="74523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1" i="0" lang="en-US" sz="2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Year 4 – Science – Spring </a:t>
            </a:r>
            <a:r>
              <a:rPr b="1" lang="en-US" sz="2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2</a:t>
            </a:r>
            <a:r>
              <a:rPr b="1" i="0" lang="en-US" sz="2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- Sound </a:t>
            </a:r>
            <a:endParaRPr b="1" i="0" sz="24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descr="Did Cave Acoustics Play a Role in the Development of Language? | Smart News  | Smithsonian Magazine" id="131" name="Google Shape;131;p3"/>
          <p:cNvSpPr/>
          <p:nvPr/>
        </p:nvSpPr>
        <p:spPr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2" name="Google Shape;132;p3"/>
          <p:cNvSpPr txBox="1"/>
          <p:nvPr/>
        </p:nvSpPr>
        <p:spPr>
          <a:xfrm>
            <a:off x="99050" y="627125"/>
            <a:ext cx="4761000" cy="2308800"/>
          </a:xfrm>
          <a:prstGeom prst="rect">
            <a:avLst/>
          </a:prstGeom>
          <a:solidFill>
            <a:srgbClr val="E5B8B7"/>
          </a:solidFill>
          <a:ln cap="flat" cmpd="sng" w="25400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1" i="0" lang="en-US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Key statements: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0" i="0" lang="en-US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Sounds are made when ob</a:t>
            </a:r>
            <a:r>
              <a:rPr lang="en-US" sz="1600">
                <a:solidFill>
                  <a:schemeClr val="dk1"/>
                </a:solidFill>
              </a:rPr>
              <a:t>jects </a:t>
            </a:r>
            <a:r>
              <a:rPr lang="en-US" sz="1600">
                <a:solidFill>
                  <a:schemeClr val="dk1"/>
                </a:solidFill>
              </a:rPr>
              <a:t>vibrate</a:t>
            </a:r>
            <a:r>
              <a:rPr lang="en-US" sz="1600">
                <a:solidFill>
                  <a:schemeClr val="dk1"/>
                </a:solidFill>
              </a:rPr>
              <a:t>.</a:t>
            </a:r>
            <a:endParaRPr b="0" i="0" sz="16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600">
                <a:solidFill>
                  <a:schemeClr val="dk1"/>
                </a:solidFill>
              </a:rPr>
              <a:t>Vibrations travel through a medium from the source to our ears.</a:t>
            </a:r>
            <a:endParaRPr b="0" i="0" sz="1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600">
                <a:solidFill>
                  <a:schemeClr val="dk1"/>
                </a:solidFill>
              </a:rPr>
              <a:t>Different mediums such as solids, liquids and gases can carry sound.</a:t>
            </a:r>
            <a:endParaRPr sz="16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600">
                <a:solidFill>
                  <a:schemeClr val="dk1"/>
                </a:solidFill>
              </a:rPr>
              <a:t>The vibrations cause parts of our body, inside our ears to vibrate, allowing us to hear (sense) the sound.</a:t>
            </a:r>
            <a:endParaRPr b="1" i="0" sz="1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3" name="Google Shape;133;p3"/>
          <p:cNvSpPr txBox="1"/>
          <p:nvPr/>
        </p:nvSpPr>
        <p:spPr>
          <a:xfrm>
            <a:off x="5004825" y="56975"/>
            <a:ext cx="2005500" cy="1554600"/>
          </a:xfrm>
          <a:prstGeom prst="rect">
            <a:avLst/>
          </a:prstGeom>
          <a:solidFill>
            <a:schemeClr val="lt1"/>
          </a:solidFill>
          <a:ln cap="flat" cmpd="sng" w="254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1" i="0" lang="en-US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Key words:</a:t>
            </a:r>
            <a:r>
              <a:rPr b="1" i="0" lang="en-US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b="1" lang="en-US" sz="1300">
                <a:solidFill>
                  <a:srgbClr val="FF9900"/>
                </a:solidFill>
                <a:highlight>
                  <a:srgbClr val="FFFFFF"/>
                </a:highlight>
              </a:rPr>
              <a:t>sound, source, vibrate, vibration, travel, pitch (high, low), volume, faint, loud, insulation, medium</a:t>
            </a:r>
            <a:endParaRPr b="0" i="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t/>
            </a:r>
            <a:endParaRPr b="0" i="0" sz="10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34" name="Google Shape;134;p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821900" y="2842875"/>
            <a:ext cx="3067050" cy="1495425"/>
          </a:xfrm>
          <a:prstGeom prst="rect">
            <a:avLst/>
          </a:prstGeom>
          <a:noFill/>
          <a:ln cap="flat" cmpd="sng" w="47625">
            <a:solidFill>
              <a:srgbClr val="FFC000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135" name="Google Shape;135;p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096550" y="4632150"/>
            <a:ext cx="2400300" cy="1905000"/>
          </a:xfrm>
          <a:prstGeom prst="rect">
            <a:avLst/>
          </a:prstGeom>
          <a:noFill/>
          <a:ln cap="flat" cmpd="sng" w="47625">
            <a:solidFill>
              <a:srgbClr val="FFC000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136" name="Google Shape;136;p3"/>
          <p:cNvSpPr txBox="1"/>
          <p:nvPr/>
        </p:nvSpPr>
        <p:spPr>
          <a:xfrm>
            <a:off x="99050" y="5632975"/>
            <a:ext cx="5644500" cy="1015800"/>
          </a:xfrm>
          <a:prstGeom prst="rect">
            <a:avLst/>
          </a:prstGeom>
          <a:solidFill>
            <a:srgbClr val="93B3D7"/>
          </a:solidFill>
          <a:ln cap="flat" cmpd="sng" w="2540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US" sz="1200">
                <a:solidFill>
                  <a:schemeClr val="dk1"/>
                </a:solidFill>
              </a:rPr>
              <a:t>Activities: </a:t>
            </a:r>
            <a:r>
              <a:rPr lang="en-US" sz="1200">
                <a:solidFill>
                  <a:schemeClr val="dk1"/>
                </a:solidFill>
              </a:rPr>
              <a:t> Which materials are the best sound insulators and make the best earmuffs?</a:t>
            </a:r>
            <a:endParaRPr sz="12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200">
                <a:solidFill>
                  <a:schemeClr val="dk1"/>
                </a:solidFill>
              </a:rPr>
              <a:t>How could we measure the sound of the triangle at different distances?  </a:t>
            </a:r>
            <a:endParaRPr sz="12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200">
                <a:solidFill>
                  <a:schemeClr val="dk1"/>
                </a:solidFill>
              </a:rPr>
              <a:t>How can you change the pitch on these instruments? </a:t>
            </a:r>
            <a:endParaRPr sz="1200">
              <a:solidFill>
                <a:schemeClr val="dk1"/>
              </a:solidFill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US" sz="1200">
                <a:solidFill>
                  <a:schemeClr val="dk1"/>
                </a:solidFill>
              </a:rPr>
              <a:t>  </a:t>
            </a:r>
            <a:endParaRPr sz="1200">
              <a:solidFill>
                <a:schemeClr val="dk1"/>
              </a:solidFill>
            </a:endParaRPr>
          </a:p>
        </p:txBody>
      </p:sp>
      <p:sp>
        <p:nvSpPr>
          <p:cNvPr id="137" name="Google Shape;137;p3"/>
          <p:cNvSpPr txBox="1"/>
          <p:nvPr/>
        </p:nvSpPr>
        <p:spPr>
          <a:xfrm>
            <a:off x="7155100" y="56975"/>
            <a:ext cx="1874700" cy="1816200"/>
          </a:xfrm>
          <a:prstGeom prst="rect">
            <a:avLst/>
          </a:prstGeom>
          <a:solidFill>
            <a:srgbClr val="D6E3BC"/>
          </a:solidFill>
          <a:ln cap="flat" cmpd="sng" w="25400">
            <a:solidFill>
              <a:schemeClr val="accent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>
                <a:solidFill>
                  <a:schemeClr val="dk1"/>
                </a:solidFill>
              </a:rPr>
              <a:t>What I have learned already: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>
                <a:solidFill>
                  <a:schemeClr val="dk1"/>
                </a:solidFill>
              </a:rPr>
              <a:t>I know that sound is one of the senses and that the ear plays a part in the process of hearing     (Yr 1)</a:t>
            </a:r>
            <a:endParaRPr b="0" i="0" sz="16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38" name="Google Shape;138;p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004825" y="1833150"/>
            <a:ext cx="2005500" cy="1188550"/>
          </a:xfrm>
          <a:prstGeom prst="rect">
            <a:avLst/>
          </a:prstGeom>
          <a:noFill/>
          <a:ln cap="flat" cmpd="sng" w="47625">
            <a:solidFill>
              <a:srgbClr val="FFC000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139" name="Google Shape;139;p3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24572" y="3130059"/>
            <a:ext cx="4709952" cy="2308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4"/>
          <p:cNvSpPr/>
          <p:nvPr/>
        </p:nvSpPr>
        <p:spPr>
          <a:xfrm>
            <a:off x="0" y="-70784"/>
            <a:ext cx="9144000" cy="6928783"/>
          </a:xfrm>
          <a:prstGeom prst="rect">
            <a:avLst/>
          </a:prstGeom>
          <a:solidFill>
            <a:srgbClr val="92D050"/>
          </a:solidFill>
          <a:ln cap="flat" cmpd="sng" w="47625">
            <a:solidFill>
              <a:srgbClr val="FFC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</a:pPr>
            <a:r>
              <a:t/>
            </a:r>
            <a:endParaRPr b="0" i="0" sz="105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5" name="Google Shape;145;p4"/>
          <p:cNvSpPr txBox="1"/>
          <p:nvPr/>
        </p:nvSpPr>
        <p:spPr>
          <a:xfrm>
            <a:off x="0" y="0"/>
            <a:ext cx="86946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1" i="0" lang="en-US" sz="2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Year 4 – Science – S</a:t>
            </a:r>
            <a:r>
              <a:rPr b="1" lang="en-US" sz="2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ummer 1</a:t>
            </a:r>
            <a:r>
              <a:rPr b="1" i="0" lang="en-US" sz="2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- </a:t>
            </a:r>
            <a:r>
              <a:rPr b="1" lang="en-US" sz="2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Living things and their habitats </a:t>
            </a:r>
            <a:endParaRPr b="1" i="0" sz="24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descr="Did Cave Acoustics Play a Role in the Development of Language? | Smart News  | Smithsonian Magazine" id="146" name="Google Shape;146;p4"/>
          <p:cNvSpPr/>
          <p:nvPr/>
        </p:nvSpPr>
        <p:spPr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7" name="Google Shape;147;p4"/>
          <p:cNvSpPr txBox="1"/>
          <p:nvPr/>
        </p:nvSpPr>
        <p:spPr>
          <a:xfrm>
            <a:off x="121075" y="627125"/>
            <a:ext cx="2672700" cy="3294000"/>
          </a:xfrm>
          <a:prstGeom prst="rect">
            <a:avLst/>
          </a:prstGeom>
          <a:solidFill>
            <a:srgbClr val="E5B8B7"/>
          </a:solidFill>
          <a:ln cap="flat" cmpd="sng" w="25400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1" i="0" lang="en-US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Key Statements:</a:t>
            </a:r>
            <a:endParaRPr b="1" i="0" sz="16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US" sz="1600">
                <a:solidFill>
                  <a:schemeClr val="dk1"/>
                </a:solidFill>
              </a:rPr>
              <a:t>Recognise that living things can be grouped in </a:t>
            </a:r>
            <a:r>
              <a:rPr lang="en-US" sz="1600">
                <a:solidFill>
                  <a:schemeClr val="dk1"/>
                </a:solidFill>
              </a:rPr>
              <a:t>different</a:t>
            </a:r>
            <a:r>
              <a:rPr lang="en-US" sz="1600">
                <a:solidFill>
                  <a:schemeClr val="dk1"/>
                </a:solidFill>
              </a:rPr>
              <a:t> ways according to their features. </a:t>
            </a:r>
            <a:endParaRPr sz="1600">
              <a:solidFill>
                <a:schemeClr val="dk1"/>
              </a:solidFill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t/>
            </a:r>
            <a:endParaRPr b="1" sz="1600">
              <a:solidFill>
                <a:schemeClr val="dk1"/>
              </a:solidFill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US" sz="1600">
                <a:solidFill>
                  <a:schemeClr val="dk1"/>
                </a:solidFill>
              </a:rPr>
              <a:t>Recognise that environments change: </a:t>
            </a:r>
            <a:endParaRPr sz="1600">
              <a:solidFill>
                <a:schemeClr val="dk1"/>
              </a:solidFill>
            </a:endParaRPr>
          </a:p>
          <a:p>
            <a:pPr indent="-3302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Char char="●"/>
            </a:pPr>
            <a:r>
              <a:rPr lang="en-US" sz="1600">
                <a:solidFill>
                  <a:schemeClr val="dk1"/>
                </a:solidFill>
              </a:rPr>
              <a:t>naturally</a:t>
            </a:r>
            <a:r>
              <a:rPr lang="en-US" sz="1600">
                <a:solidFill>
                  <a:schemeClr val="dk1"/>
                </a:solidFill>
              </a:rPr>
              <a:t> e.g. through flooding</a:t>
            </a:r>
            <a:endParaRPr sz="1600">
              <a:solidFill>
                <a:schemeClr val="dk1"/>
              </a:solidFill>
            </a:endParaRPr>
          </a:p>
          <a:p>
            <a:pPr indent="-3302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Char char="●"/>
            </a:pPr>
            <a:r>
              <a:rPr lang="en-US" sz="1600">
                <a:solidFill>
                  <a:schemeClr val="dk1"/>
                </a:solidFill>
              </a:rPr>
              <a:t>because of humans </a:t>
            </a:r>
            <a:endParaRPr sz="1600">
              <a:solidFill>
                <a:schemeClr val="dk1"/>
              </a:solidFill>
            </a:endParaRPr>
          </a:p>
          <a:p>
            <a:pPr indent="-3302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Char char="●"/>
            </a:pPr>
            <a:r>
              <a:rPr lang="en-US" sz="1600">
                <a:solidFill>
                  <a:schemeClr val="dk1"/>
                </a:solidFill>
              </a:rPr>
              <a:t>because of the seasons</a:t>
            </a:r>
            <a:endParaRPr b="1" i="0" sz="1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8" name="Google Shape;148;p4"/>
          <p:cNvSpPr txBox="1"/>
          <p:nvPr/>
        </p:nvSpPr>
        <p:spPr>
          <a:xfrm>
            <a:off x="2953400" y="627125"/>
            <a:ext cx="5976600" cy="1539300"/>
          </a:xfrm>
          <a:prstGeom prst="rect">
            <a:avLst/>
          </a:prstGeom>
          <a:solidFill>
            <a:srgbClr val="D6E3BC"/>
          </a:solidFill>
          <a:ln cap="flat" cmpd="sng" w="25400">
            <a:solidFill>
              <a:schemeClr val="accent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1" i="0" lang="en-US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What I have learned already : </a:t>
            </a:r>
            <a:r>
              <a:rPr i="0" lang="en-US" sz="1600" u="none" cap="none" strike="noStrike">
                <a:solidFill>
                  <a:schemeClr val="dk1"/>
                </a:solidFill>
              </a:rPr>
              <a:t>I have learn</a:t>
            </a:r>
            <a:r>
              <a:rPr lang="en-US" sz="1600">
                <a:solidFill>
                  <a:schemeClr val="dk1"/>
                </a:solidFill>
              </a:rPr>
              <a:t>ed to describe mammals, amphibians, reptiles, fish and birds. (Y1) I </a:t>
            </a:r>
            <a:r>
              <a:rPr lang="en-US" sz="1600">
                <a:solidFill>
                  <a:schemeClr val="dk1"/>
                </a:solidFill>
              </a:rPr>
              <a:t>have learned that living things live in an environment to which they are suited </a:t>
            </a:r>
            <a:r>
              <a:rPr i="0" lang="en-US" sz="1600" u="none" cap="none" strike="noStrike">
                <a:solidFill>
                  <a:schemeClr val="dk1"/>
                </a:solidFill>
              </a:rPr>
              <a:t>(</a:t>
            </a:r>
            <a:r>
              <a:rPr lang="en-US" sz="1600">
                <a:solidFill>
                  <a:schemeClr val="dk1"/>
                </a:solidFill>
              </a:rPr>
              <a:t>Y2</a:t>
            </a:r>
            <a:r>
              <a:rPr i="0" lang="en-US" sz="1600" u="none" cap="none" strike="noStrike">
                <a:solidFill>
                  <a:schemeClr val="dk1"/>
                </a:solidFill>
              </a:rPr>
              <a:t>) and that animals need</a:t>
            </a:r>
            <a:r>
              <a:rPr lang="en-US" sz="1600">
                <a:solidFill>
                  <a:schemeClr val="dk1"/>
                </a:solidFill>
              </a:rPr>
              <a:t> to eat in order to get the nutrients they need (Y3).</a:t>
            </a:r>
            <a:endParaRPr b="1" i="0" sz="16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9" name="Google Shape;149;p4"/>
          <p:cNvSpPr txBox="1"/>
          <p:nvPr/>
        </p:nvSpPr>
        <p:spPr>
          <a:xfrm>
            <a:off x="121075" y="4086550"/>
            <a:ext cx="3574500" cy="1185300"/>
          </a:xfrm>
          <a:prstGeom prst="rect">
            <a:avLst/>
          </a:prstGeom>
          <a:solidFill>
            <a:schemeClr val="lt1"/>
          </a:solidFill>
          <a:ln cap="flat" cmpd="sng" w="254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1" i="0" lang="en-US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Key words: </a:t>
            </a:r>
            <a:r>
              <a:rPr b="1" lang="en-US" sz="1500">
                <a:solidFill>
                  <a:srgbClr val="FF9900"/>
                </a:solidFill>
                <a:highlight>
                  <a:srgbClr val="FFFFFF"/>
                </a:highlight>
              </a:rPr>
              <a:t>classification, classification keys, environment, habitat, human impact, positive, negative, migrate, hibernate</a:t>
            </a:r>
            <a:endParaRPr b="0" i="0" sz="16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t/>
            </a:r>
            <a:endParaRPr b="0" i="0" sz="10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50" name="Google Shape;150;p4"/>
          <p:cNvPicPr preferRelativeResize="0"/>
          <p:nvPr/>
        </p:nvPicPr>
        <p:blipFill rotWithShape="1">
          <a:blip r:embed="rId3">
            <a:alphaModFix/>
          </a:blip>
          <a:srcRect b="13216" l="33356" r="28567" t="25745"/>
          <a:stretch/>
        </p:blipFill>
        <p:spPr>
          <a:xfrm>
            <a:off x="3975856" y="2275465"/>
            <a:ext cx="4954137" cy="4465096"/>
          </a:xfrm>
          <a:prstGeom prst="rect">
            <a:avLst/>
          </a:prstGeom>
          <a:noFill/>
          <a:ln>
            <a:noFill/>
          </a:ln>
        </p:spPr>
      </p:pic>
      <p:sp>
        <p:nvSpPr>
          <p:cNvPr id="151" name="Google Shape;151;p4"/>
          <p:cNvSpPr txBox="1"/>
          <p:nvPr/>
        </p:nvSpPr>
        <p:spPr>
          <a:xfrm>
            <a:off x="121075" y="5437275"/>
            <a:ext cx="3696300" cy="1200600"/>
          </a:xfrm>
          <a:prstGeom prst="rect">
            <a:avLst/>
          </a:prstGeom>
          <a:solidFill>
            <a:srgbClr val="93B3D7"/>
          </a:solidFill>
          <a:ln cap="flat" cmpd="sng" w="2540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1" lang="en-US" sz="1200">
                <a:solidFill>
                  <a:schemeClr val="dk1"/>
                </a:solidFill>
              </a:rPr>
              <a:t>Activities:</a:t>
            </a:r>
            <a:r>
              <a:rPr lang="en-US" sz="1200">
                <a:solidFill>
                  <a:schemeClr val="dk1"/>
                </a:solidFill>
              </a:rPr>
              <a:t>  How can I use this classification </a:t>
            </a:r>
            <a:r>
              <a:rPr lang="en-US" sz="1200">
                <a:solidFill>
                  <a:schemeClr val="dk1"/>
                </a:solidFill>
              </a:rPr>
              <a:t>key to name an unknown living thing? </a:t>
            </a:r>
            <a:endParaRPr sz="1200">
              <a:solidFill>
                <a:schemeClr val="dk1"/>
              </a:solidFill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US" sz="1200">
                <a:solidFill>
                  <a:schemeClr val="dk1"/>
                </a:solidFill>
              </a:rPr>
              <a:t>Can I create my own classification key based on observable features?  </a:t>
            </a:r>
            <a:endParaRPr sz="1200">
              <a:solidFill>
                <a:schemeClr val="dk1"/>
              </a:solidFill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US" sz="1200">
                <a:solidFill>
                  <a:schemeClr val="dk1"/>
                </a:solidFill>
              </a:rPr>
              <a:t>Can I use secondary sources to find out about human impact on environments? </a:t>
            </a:r>
            <a:endParaRPr sz="120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5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6"/>
          <p:cNvSpPr/>
          <p:nvPr/>
        </p:nvSpPr>
        <p:spPr>
          <a:xfrm>
            <a:off x="0" y="-70784"/>
            <a:ext cx="9144000" cy="6928783"/>
          </a:xfrm>
          <a:prstGeom prst="rect">
            <a:avLst/>
          </a:prstGeom>
          <a:solidFill>
            <a:srgbClr val="92D050"/>
          </a:solidFill>
          <a:ln cap="flat" cmpd="sng" w="47625">
            <a:solidFill>
              <a:srgbClr val="FFC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900">
                <a:solidFill>
                  <a:srgbClr val="9900FF"/>
                </a:solidFill>
              </a:rPr>
              <a:t>Classify animals as herbivores, carnivores or omnivores according to the type of teeth they have in their skulls.</a:t>
            </a:r>
            <a:endParaRPr sz="900">
              <a:solidFill>
                <a:srgbClr val="9900FF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900">
                <a:solidFill>
                  <a:srgbClr val="9900FF"/>
                </a:solidFill>
              </a:rPr>
              <a:t>Use food chains to identify producers, predators and prey within a habitat.</a:t>
            </a:r>
            <a:endParaRPr/>
          </a:p>
        </p:txBody>
      </p:sp>
      <p:sp>
        <p:nvSpPr>
          <p:cNvPr id="157" name="Google Shape;157;p6"/>
          <p:cNvSpPr txBox="1"/>
          <p:nvPr/>
        </p:nvSpPr>
        <p:spPr>
          <a:xfrm>
            <a:off x="0" y="0"/>
            <a:ext cx="91440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1" i="0" lang="en-US" sz="2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Year 4 – Science – Summer 2 – </a:t>
            </a:r>
            <a:r>
              <a:rPr b="1" lang="en-US" sz="2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Animals, including humans: food chains</a:t>
            </a:r>
            <a:endParaRPr b="1" i="0" sz="24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descr="Did Cave Acoustics Play a Role in the Development of Language? | Smart News  | Smithsonian Magazine" id="158" name="Google Shape;158;p6"/>
          <p:cNvSpPr/>
          <p:nvPr/>
        </p:nvSpPr>
        <p:spPr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9" name="Google Shape;159;p6"/>
          <p:cNvSpPr txBox="1"/>
          <p:nvPr/>
        </p:nvSpPr>
        <p:spPr>
          <a:xfrm>
            <a:off x="72925" y="514624"/>
            <a:ext cx="3248700" cy="2062500"/>
          </a:xfrm>
          <a:prstGeom prst="rect">
            <a:avLst/>
          </a:prstGeom>
          <a:solidFill>
            <a:srgbClr val="E5B8B7"/>
          </a:solidFill>
          <a:ln cap="flat" cmpd="sng" w="25400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1" i="0" lang="en-US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Key Statements:</a:t>
            </a:r>
            <a:endParaRPr b="1" i="0" sz="16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302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●"/>
            </a:pPr>
            <a:r>
              <a:rPr b="0" i="0" lang="en-US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 producer produces its own energy - such as a tree</a:t>
            </a:r>
            <a:endParaRPr b="0" i="0" sz="16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302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Char char="●"/>
            </a:pPr>
            <a:r>
              <a:rPr lang="en-US" sz="1600">
                <a:solidFill>
                  <a:schemeClr val="dk1"/>
                </a:solidFill>
              </a:rPr>
              <a:t>A predator is an animal that naturally preys on others </a:t>
            </a:r>
            <a:endParaRPr sz="1600">
              <a:solidFill>
                <a:schemeClr val="dk1"/>
              </a:solidFill>
            </a:endParaRPr>
          </a:p>
          <a:p>
            <a:pPr indent="-3302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Char char="●"/>
            </a:pPr>
            <a:r>
              <a:rPr lang="en-US" sz="1600">
                <a:solidFill>
                  <a:schemeClr val="dk1"/>
                </a:solidFill>
              </a:rPr>
              <a:t>Prey is an animal that is caught and killed by another for food </a:t>
            </a:r>
            <a:endParaRPr b="1" i="0" sz="16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0" name="Google Shape;160;p6"/>
          <p:cNvSpPr txBox="1"/>
          <p:nvPr/>
        </p:nvSpPr>
        <p:spPr>
          <a:xfrm>
            <a:off x="3445784" y="461672"/>
            <a:ext cx="3306300" cy="2136300"/>
          </a:xfrm>
          <a:prstGeom prst="rect">
            <a:avLst/>
          </a:prstGeom>
          <a:solidFill>
            <a:srgbClr val="D6E3BC"/>
          </a:solidFill>
          <a:ln cap="flat" cmpd="sng" w="25400">
            <a:solidFill>
              <a:schemeClr val="accent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1" i="0" lang="en-US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What will I learn?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0" i="0" lang="en-US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You will learn to </a:t>
            </a:r>
            <a:r>
              <a:rPr lang="en-US" sz="1600">
                <a:solidFill>
                  <a:schemeClr val="dk1"/>
                </a:solidFill>
              </a:rPr>
              <a:t>classify animals as herbivores, carnivores or omnivores according to the type of teeth they have in their skulls.</a:t>
            </a:r>
            <a:endParaRPr sz="16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6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600">
                <a:solidFill>
                  <a:schemeClr val="dk1"/>
                </a:solidFill>
              </a:rPr>
              <a:t>You will use food chains to identify producers, predators and prey within a habitat.</a:t>
            </a:r>
            <a:endParaRPr b="1" i="0" sz="16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1" name="Google Shape;161;p6"/>
          <p:cNvSpPr txBox="1"/>
          <p:nvPr/>
        </p:nvSpPr>
        <p:spPr>
          <a:xfrm>
            <a:off x="6004714" y="2423155"/>
            <a:ext cx="3023700" cy="769500"/>
          </a:xfrm>
          <a:prstGeom prst="rect">
            <a:avLst/>
          </a:prstGeom>
          <a:solidFill>
            <a:schemeClr val="lt1"/>
          </a:solidFill>
          <a:ln cap="flat" cmpd="sng" w="254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1" i="0" lang="en-US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Key words: </a:t>
            </a:r>
            <a:r>
              <a:rPr b="1" lang="en-US">
                <a:solidFill>
                  <a:srgbClr val="FF9900"/>
                </a:solidFill>
                <a:highlight>
                  <a:srgbClr val="FFFFFF"/>
                </a:highlight>
              </a:rPr>
              <a:t>herbivore, carnivore, omnivore, producer, predator, prey, food chain</a:t>
            </a:r>
            <a:endParaRPr b="0" i="0" sz="15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2" name="Google Shape;162;p6"/>
          <p:cNvSpPr txBox="1"/>
          <p:nvPr/>
        </p:nvSpPr>
        <p:spPr>
          <a:xfrm>
            <a:off x="6824325" y="514625"/>
            <a:ext cx="2204100" cy="1816200"/>
          </a:xfrm>
          <a:prstGeom prst="rect">
            <a:avLst/>
          </a:prstGeom>
          <a:solidFill>
            <a:srgbClr val="93B3D7"/>
          </a:solidFill>
          <a:ln cap="flat" cmpd="sng" w="2540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1" i="0" lang="en-US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What I have learned already:</a:t>
            </a:r>
            <a:endParaRPr b="1" i="0" sz="16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1" lang="en-US" sz="1600">
                <a:solidFill>
                  <a:schemeClr val="dk1"/>
                </a:solidFill>
              </a:rPr>
              <a:t>In Year 2 </a:t>
            </a:r>
            <a:r>
              <a:rPr b="1" i="0" lang="en-US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 </a:t>
            </a:r>
            <a:r>
              <a:rPr b="1" lang="en-US" sz="1600">
                <a:solidFill>
                  <a:schemeClr val="dk1"/>
                </a:solidFill>
              </a:rPr>
              <a:t>created a </a:t>
            </a:r>
            <a:r>
              <a:rPr b="1" lang="en-US" sz="1600">
                <a:solidFill>
                  <a:schemeClr val="dk1"/>
                </a:solidFill>
              </a:rPr>
              <a:t>simple</a:t>
            </a:r>
            <a:r>
              <a:rPr b="1" lang="en-US" sz="1600">
                <a:solidFill>
                  <a:schemeClr val="dk1"/>
                </a:solidFill>
              </a:rPr>
              <a:t> food chain for a familiar local environment. </a:t>
            </a:r>
            <a:endParaRPr b="1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t/>
            </a:r>
            <a:endParaRPr b="0" i="0" sz="16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63" name="Google Shape;163;p6"/>
          <p:cNvPicPr preferRelativeResize="0"/>
          <p:nvPr/>
        </p:nvPicPr>
        <p:blipFill rotWithShape="1">
          <a:blip r:embed="rId3">
            <a:alphaModFix/>
          </a:blip>
          <a:srcRect b="32513" l="13044" r="27623" t="25933"/>
          <a:stretch/>
        </p:blipFill>
        <p:spPr>
          <a:xfrm>
            <a:off x="87482" y="3284984"/>
            <a:ext cx="8992760" cy="35410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2020-11-08T15:24:25Z</dcterms:created>
  <dc:creator>Eric Kay</dc:creator>
</cp:coreProperties>
</file>