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Poppins"/>
      <p:regular r:id="rId13"/>
      <p:bold r:id="rId14"/>
      <p:italic r:id="rId15"/>
      <p:boldItalic r:id="rId16"/>
    </p:embeddedFont>
    <p:embeddedFont>
      <p:font typeface="Delius"/>
      <p:regular r:id="rId17"/>
    </p:embeddedFont>
    <p:embeddedFont>
      <p:font typeface="Poppins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Kz+y96i+hP1rPMv+sBK7a8dTD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Medium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PoppinsMedium-boldItalic.fntdata"/><Relationship Id="rId13" Type="http://schemas.openxmlformats.org/officeDocument/2006/relationships/font" Target="fonts/Poppins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Delius-regular.fntdata"/><Relationship Id="rId16" Type="http://schemas.openxmlformats.org/officeDocument/2006/relationships/font" Target="fonts/Poppins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Medium-bold.fntdata"/><Relationship Id="rId6" Type="http://schemas.openxmlformats.org/officeDocument/2006/relationships/slide" Target="slides/slide1.xml"/><Relationship Id="rId18" Type="http://schemas.openxmlformats.org/officeDocument/2006/relationships/font" Target="fonts/Poppins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4eb8ae407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e4eb8ae407_0_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4eb8ae40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e4eb8ae407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5cfe5dc27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125cfe5dc27_0_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c5b79c8c38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1c5b79c8c38_0_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1d6f70f0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121d6f70f06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1d6f70f06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121d6f70f06_0_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Relationship Id="rId7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10.jpg"/><Relationship Id="rId6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3" y="-32988"/>
            <a:ext cx="9108000" cy="6875700"/>
          </a:xfrm>
          <a:prstGeom prst="rect">
            <a:avLst/>
          </a:prstGeom>
          <a:solidFill>
            <a:schemeClr val="accent6"/>
          </a:solidFill>
          <a:ln cap="flat" cmpd="sng" w="476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0" y="0"/>
            <a:ext cx="439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4: Physical Education – 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Autumn 1:  Tag Rugby &amp; Football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d Cave Acoustics Play a Role in the Development of Language? | Smart News  | Smithsonian Magazine" id="90" name="Google Shape;90;p1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003050" y="66400"/>
            <a:ext cx="4940400" cy="2416500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I learn? 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build on  our skills of previously learned in Year 3 to help us play football and tag rugby. 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help you to start to combine moves such as dribbling the ball then shooting at the goal. 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learn the rules of the game and improve on making tactical decisions such as passing to a particular player, when to shoot.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develop our ability to work as part of a team and solve conflict make decisions to best change the game. 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26045" l="43108" r="23015" t="39606"/>
          <a:stretch/>
        </p:blipFill>
        <p:spPr>
          <a:xfrm>
            <a:off x="-3748950" y="443413"/>
            <a:ext cx="3097525" cy="1765774"/>
          </a:xfrm>
          <a:prstGeom prst="rect">
            <a:avLst/>
          </a:prstGeom>
          <a:noFill/>
          <a:ln cap="flat" cmpd="sng" w="476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35027" l="27056" r="26348" t="45942"/>
          <a:stretch/>
        </p:blipFill>
        <p:spPr>
          <a:xfrm>
            <a:off x="-4640200" y="4606187"/>
            <a:ext cx="3777926" cy="822025"/>
          </a:xfrm>
          <a:prstGeom prst="rect">
            <a:avLst/>
          </a:prstGeom>
          <a:noFill/>
          <a:ln cap="flat" cmpd="sng" w="476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b="26366" l="42980" r="43349" t="52281"/>
          <a:stretch/>
        </p:blipFill>
        <p:spPr>
          <a:xfrm>
            <a:off x="-3030725" y="1602925"/>
            <a:ext cx="1249876" cy="1097725"/>
          </a:xfrm>
          <a:prstGeom prst="rect">
            <a:avLst/>
          </a:prstGeom>
          <a:noFill/>
          <a:ln cap="flat" cmpd="sng" w="476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b="26365" l="57715" r="23144" t="41249"/>
          <a:stretch/>
        </p:blipFill>
        <p:spPr>
          <a:xfrm>
            <a:off x="-3161025" y="1916825"/>
            <a:ext cx="1750075" cy="1664924"/>
          </a:xfrm>
          <a:prstGeom prst="rect">
            <a:avLst/>
          </a:prstGeom>
          <a:noFill/>
          <a:ln cap="flat" cmpd="sng" w="476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6" name="Google Shape;96;p1"/>
          <p:cNvSpPr txBox="1"/>
          <p:nvPr/>
        </p:nvSpPr>
        <p:spPr>
          <a:xfrm>
            <a:off x="155625" y="2633975"/>
            <a:ext cx="3137100" cy="2339700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Questions: 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exercise keep me healthy?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it important to have regular exercise?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decisions might you have to make when playing football or Tag Rugby?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the term ‘sportsmanship’ mean?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95275" y="646500"/>
            <a:ext cx="3777900" cy="1901700"/>
          </a:xfrm>
          <a:prstGeom prst="rect">
            <a:avLst/>
          </a:prstGeom>
          <a:solidFill>
            <a:srgbClr val="D9D2E9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What do I know already? </a:t>
            </a:r>
            <a:r>
              <a:rPr lang="en-US" sz="1600">
                <a:solidFill>
                  <a:schemeClr val="dk1"/>
                </a:solidFill>
              </a:rPr>
              <a:t>We are developing o</a:t>
            </a:r>
            <a:r>
              <a:rPr lang="en-US" sz="1500">
                <a:solidFill>
                  <a:schemeClr val="dk1"/>
                </a:solidFill>
              </a:rPr>
              <a:t>ur skills of running, throwing and catching. </a:t>
            </a:r>
            <a:endParaRPr sz="1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We understand the rules of the game and are beginning to make tactical decisions such as passing to a particular player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We will develop our ability to work as part of a team. 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6">
            <a:alphaModFix/>
          </a:blip>
          <a:srcRect b="29409" l="36005" r="15902" t="20583"/>
          <a:stretch/>
        </p:blipFill>
        <p:spPr>
          <a:xfrm>
            <a:off x="3390892" y="3429000"/>
            <a:ext cx="5578508" cy="32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3390900" y="2548250"/>
            <a:ext cx="5578500" cy="822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 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safely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coordination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throwing, catching, 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technique, decision making, tactical awareness, 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goal, try, tackle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7">
            <a:alphaModFix/>
          </a:blip>
          <a:srcRect b="21719" l="25068" r="25133" t="31276"/>
          <a:stretch/>
        </p:blipFill>
        <p:spPr>
          <a:xfrm>
            <a:off x="155575" y="5025375"/>
            <a:ext cx="3137193" cy="1664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2042974" y="4973788"/>
            <a:ext cx="1249800" cy="400200"/>
          </a:xfrm>
          <a:prstGeom prst="rect">
            <a:avLst/>
          </a:prstGeom>
          <a:solidFill>
            <a:srgbClr val="888888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A GO!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4eb8ae407_0_50"/>
          <p:cNvSpPr/>
          <p:nvPr/>
        </p:nvSpPr>
        <p:spPr>
          <a:xfrm>
            <a:off x="18010" y="-8838"/>
            <a:ext cx="9108000" cy="6875700"/>
          </a:xfrm>
          <a:prstGeom prst="rect">
            <a:avLst/>
          </a:prstGeom>
          <a:solidFill>
            <a:schemeClr val="accent6"/>
          </a:solidFill>
          <a:ln cap="flat" cmpd="sng" w="476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e4eb8ae407_0_50"/>
          <p:cNvSpPr txBox="1"/>
          <p:nvPr/>
        </p:nvSpPr>
        <p:spPr>
          <a:xfrm>
            <a:off x="0" y="0"/>
            <a:ext cx="395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4: Physical Education  </a:t>
            </a:r>
            <a:b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Autumn 2: Basketball &amp; Indoor Hockey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d Cave Acoustics Play a Role in the Development of Language? | Smart News  | Smithsonian Magazine" id="108" name="Google Shape;108;ge4eb8ae407_0_5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e4eb8ae407_0_50"/>
          <p:cNvSpPr txBox="1"/>
          <p:nvPr/>
        </p:nvSpPr>
        <p:spPr>
          <a:xfrm>
            <a:off x="5387125" y="3289850"/>
            <a:ext cx="3577200" cy="1189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coordination, agility, balance,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technique, decision making, tactical awareness, defend, attack, goal,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e4eb8ae407_0_50"/>
          <p:cNvSpPr txBox="1"/>
          <p:nvPr/>
        </p:nvSpPr>
        <p:spPr>
          <a:xfrm>
            <a:off x="155575" y="664400"/>
            <a:ext cx="5117100" cy="585000"/>
          </a:xfrm>
          <a:prstGeom prst="rect">
            <a:avLst/>
          </a:prstGeom>
          <a:solidFill>
            <a:srgbClr val="93B3D7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 us your speedy feet! practice your footwork including your fast feet and pivoting.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e4eb8ae407_0_50"/>
          <p:cNvSpPr txBox="1"/>
          <p:nvPr/>
        </p:nvSpPr>
        <p:spPr>
          <a:xfrm>
            <a:off x="5430425" y="160325"/>
            <a:ext cx="3577200" cy="2976600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I learn?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learn the rules of both hockey and basketball and understand the basic idea of attacking and defending.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work together to start thinking of tactical awareness, decision making and refining our technique.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use our skills in running, jumping, throwing and catching to play a competitive game.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e4eb8ae407_0_50"/>
          <p:cNvSpPr txBox="1"/>
          <p:nvPr/>
        </p:nvSpPr>
        <p:spPr>
          <a:xfrm>
            <a:off x="155575" y="4479650"/>
            <a:ext cx="5117100" cy="705000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Questions: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it mean to defend the goal?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ways can we signal our team mates about our next move? 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e4eb8ae407_0_50"/>
          <p:cNvPicPr preferRelativeResize="0"/>
          <p:nvPr/>
        </p:nvPicPr>
        <p:blipFill rotWithShape="1">
          <a:blip r:embed="rId3">
            <a:alphaModFix/>
          </a:blip>
          <a:srcRect b="16374" l="36111" r="17967" t="26982"/>
          <a:stretch/>
        </p:blipFill>
        <p:spPr>
          <a:xfrm>
            <a:off x="155575" y="1255525"/>
            <a:ext cx="5117101" cy="3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e4eb8ae407_0_50"/>
          <p:cNvPicPr preferRelativeResize="0"/>
          <p:nvPr/>
        </p:nvPicPr>
        <p:blipFill rotWithShape="1">
          <a:blip r:embed="rId4">
            <a:alphaModFix/>
          </a:blip>
          <a:srcRect b="39058" l="51089" r="11715" t="22282"/>
          <a:stretch/>
        </p:blipFill>
        <p:spPr>
          <a:xfrm>
            <a:off x="5387125" y="4632581"/>
            <a:ext cx="3663800" cy="214096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e4eb8ae407_0_50"/>
          <p:cNvSpPr txBox="1"/>
          <p:nvPr/>
        </p:nvSpPr>
        <p:spPr>
          <a:xfrm>
            <a:off x="155575" y="5337050"/>
            <a:ext cx="5117100" cy="1416000"/>
          </a:xfrm>
          <a:prstGeom prst="rect">
            <a:avLst/>
          </a:prstGeom>
          <a:solidFill>
            <a:srgbClr val="D9D2E9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What have I learnt already? </a:t>
            </a:r>
            <a:r>
              <a:rPr lang="en-US" sz="1600">
                <a:solidFill>
                  <a:schemeClr val="dk1"/>
                </a:solidFill>
              </a:rPr>
              <a:t>We will learn the rules of both hockey and basketball and understand the basic idea of attacking and defending.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We will use our skills in running, jumping, throwing and catching to play a competitive game.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4eb8ae407_0_0"/>
          <p:cNvSpPr/>
          <p:nvPr/>
        </p:nvSpPr>
        <p:spPr>
          <a:xfrm>
            <a:off x="24572" y="7937"/>
            <a:ext cx="9108000" cy="6875700"/>
          </a:xfrm>
          <a:prstGeom prst="rect">
            <a:avLst/>
          </a:prstGeom>
          <a:solidFill>
            <a:schemeClr val="accent6"/>
          </a:solidFill>
          <a:ln cap="flat" cmpd="sng" w="476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e4eb8ae407_0_0"/>
          <p:cNvSpPr txBox="1"/>
          <p:nvPr/>
        </p:nvSpPr>
        <p:spPr>
          <a:xfrm>
            <a:off x="0" y="1"/>
            <a:ext cx="349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</a:t>
            </a: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Physical Education – </a:t>
            </a: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Spring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1: Gymnastics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Humans – keeping healthy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d Cave Acoustics Play a Role in the Development of Language? | Smart News  | Smithsonian Magazine" id="122" name="Google Shape;122;ge4eb8ae407_0_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e4eb8ae407_0_0"/>
          <p:cNvSpPr txBox="1"/>
          <p:nvPr/>
        </p:nvSpPr>
        <p:spPr>
          <a:xfrm>
            <a:off x="121475" y="633600"/>
            <a:ext cx="3290700" cy="1318500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Questions: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Can you use all of your body when forming a pose?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What does it feel like when you hold a pose for a long time? 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e4eb8ae407_0_0"/>
          <p:cNvSpPr txBox="1"/>
          <p:nvPr/>
        </p:nvSpPr>
        <p:spPr>
          <a:xfrm>
            <a:off x="6997450" y="4743800"/>
            <a:ext cx="2001600" cy="1981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decision making</a:t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technique</a:t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posture</a:t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transition</a:t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coordination</a:t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flexibility</a:t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linking movement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25" name="Google Shape;125;ge4eb8ae407_0_0"/>
          <p:cNvSpPr txBox="1"/>
          <p:nvPr/>
        </p:nvSpPr>
        <p:spPr>
          <a:xfrm>
            <a:off x="121475" y="2070800"/>
            <a:ext cx="3290700" cy="4654800"/>
          </a:xfrm>
          <a:prstGeom prst="rect">
            <a:avLst/>
          </a:prstGeom>
          <a:solidFill>
            <a:srgbClr val="93B3D7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e4eb8ae407_0_0"/>
          <p:cNvSpPr txBox="1"/>
          <p:nvPr/>
        </p:nvSpPr>
        <p:spPr>
          <a:xfrm>
            <a:off x="3525500" y="160376"/>
            <a:ext cx="5382600" cy="1507800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I learn?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You will learn to work with a partner to create symmetrical balance positions using different parts of your body. 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You will piece together different movements to form a gymnastic routine.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27" name="Google Shape;127;ge4eb8ae407_0_0"/>
          <p:cNvPicPr preferRelativeResize="0"/>
          <p:nvPr/>
        </p:nvPicPr>
        <p:blipFill rotWithShape="1">
          <a:blip r:embed="rId3">
            <a:alphaModFix/>
          </a:blip>
          <a:srcRect b="23198" l="51525" r="15313" t="44545"/>
          <a:stretch/>
        </p:blipFill>
        <p:spPr>
          <a:xfrm>
            <a:off x="3492000" y="4856311"/>
            <a:ext cx="3418162" cy="186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e4eb8ae407_0_0"/>
          <p:cNvPicPr preferRelativeResize="0"/>
          <p:nvPr/>
        </p:nvPicPr>
        <p:blipFill rotWithShape="1">
          <a:blip r:embed="rId4">
            <a:alphaModFix/>
          </a:blip>
          <a:srcRect b="9340" l="50244" r="23330" t="23845"/>
          <a:stretch/>
        </p:blipFill>
        <p:spPr>
          <a:xfrm>
            <a:off x="310400" y="2422375"/>
            <a:ext cx="2949300" cy="419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e4eb8ae407_0_0"/>
          <p:cNvPicPr preferRelativeResize="0"/>
          <p:nvPr/>
        </p:nvPicPr>
        <p:blipFill rotWithShape="1">
          <a:blip r:embed="rId5">
            <a:alphaModFix/>
          </a:blip>
          <a:srcRect b="15303" l="35886" r="19036" t="28247"/>
          <a:stretch/>
        </p:blipFill>
        <p:spPr>
          <a:xfrm>
            <a:off x="3610738" y="1414400"/>
            <a:ext cx="5212127" cy="332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5cfe5dc27_0_4"/>
          <p:cNvSpPr/>
          <p:nvPr/>
        </p:nvSpPr>
        <p:spPr>
          <a:xfrm>
            <a:off x="24572" y="7937"/>
            <a:ext cx="9108000" cy="6875700"/>
          </a:xfrm>
          <a:prstGeom prst="rect">
            <a:avLst/>
          </a:prstGeom>
          <a:solidFill>
            <a:schemeClr val="accent6"/>
          </a:solidFill>
          <a:ln cap="flat" cmpd="sng" w="476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125cfe5dc27_0_4"/>
          <p:cNvSpPr txBox="1"/>
          <p:nvPr/>
        </p:nvSpPr>
        <p:spPr>
          <a:xfrm>
            <a:off x="0" y="1"/>
            <a:ext cx="3492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</a:t>
            </a: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Physical Education – </a:t>
            </a: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Spring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1: </a:t>
            </a: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Dance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d Cave Acoustics Play a Role in the Development of Language? | Smart News  | Smithsonian Magazine" id="136" name="Google Shape;136;g125cfe5dc27_0_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25cfe5dc27_0_4"/>
          <p:cNvSpPr txBox="1"/>
          <p:nvPr/>
        </p:nvSpPr>
        <p:spPr>
          <a:xfrm>
            <a:off x="100975" y="4513850"/>
            <a:ext cx="3256500" cy="923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stimuli, fluency, rhythm, </a:t>
            </a:r>
            <a:r>
              <a:rPr b="1" lang="en-US" sz="1600">
                <a:solidFill>
                  <a:schemeClr val="dk1"/>
                </a:solidFill>
              </a:rPr>
              <a:t>critique, flexibility, strength, control, balance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700">
                <a:solidFill>
                  <a:schemeClr val="dk1"/>
                </a:solidFill>
              </a:rPr>
              <a:t> 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38" name="Google Shape;138;g125cfe5dc27_0_4"/>
          <p:cNvSpPr txBox="1"/>
          <p:nvPr/>
        </p:nvSpPr>
        <p:spPr>
          <a:xfrm>
            <a:off x="3921150" y="160325"/>
            <a:ext cx="5086800" cy="3673500"/>
          </a:xfrm>
          <a:prstGeom prst="rect">
            <a:avLst/>
          </a:prstGeom>
          <a:solidFill>
            <a:srgbClr val="93B3D7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25cfe5dc27_0_4"/>
          <p:cNvSpPr txBox="1"/>
          <p:nvPr/>
        </p:nvSpPr>
        <p:spPr>
          <a:xfrm>
            <a:off x="79375" y="2040925"/>
            <a:ext cx="3535200" cy="2127300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I learn?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 will respond imaginatively to </a:t>
            </a: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stimuli</a:t>
            </a:r>
            <a:r>
              <a:rPr lang="en-US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related to character, music and story in our dances</a:t>
            </a:r>
            <a:endParaRPr sz="13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 will perform clear and </a:t>
            </a: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fluent </a:t>
            </a:r>
            <a:r>
              <a:rPr lang="en-US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dances and make up our own in a small group. </a:t>
            </a:r>
            <a:endParaRPr sz="13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 will compare our performances with previous ones and </a:t>
            </a:r>
            <a:r>
              <a:rPr b="1"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demonstrate improvement</a:t>
            </a:r>
            <a:r>
              <a:rPr lang="en-US" sz="13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to achieve our personal best.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40" name="Google Shape;140;g125cfe5dc27_0_4"/>
          <p:cNvSpPr txBox="1"/>
          <p:nvPr/>
        </p:nvSpPr>
        <p:spPr>
          <a:xfrm>
            <a:off x="155575" y="5729300"/>
            <a:ext cx="5888700" cy="1000500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Questions: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How do you give feedback to someone whilst still considering their feelings?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What stimuli did you use to create your dance?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What emotions or feeling do you think people watching your dance will feel?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41" name="Google Shape;141;g125cfe5dc27_0_4"/>
          <p:cNvSpPr txBox="1"/>
          <p:nvPr/>
        </p:nvSpPr>
        <p:spPr>
          <a:xfrm>
            <a:off x="79375" y="923400"/>
            <a:ext cx="3775800" cy="10005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What do I know already?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rPr>
              <a:t>W</a:t>
            </a:r>
            <a:r>
              <a:rPr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 have performed pair/group dances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  responded to music in a range of ways to show feeling, mood and rhythm. 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" name="Google Shape;142;g125cfe5dc27_0_4"/>
          <p:cNvPicPr preferRelativeResize="0"/>
          <p:nvPr/>
        </p:nvPicPr>
        <p:blipFill rotWithShape="1">
          <a:blip r:embed="rId3">
            <a:alphaModFix/>
          </a:blip>
          <a:srcRect b="43645" l="20315" r="51667" t="23232"/>
          <a:stretch/>
        </p:blipFill>
        <p:spPr>
          <a:xfrm>
            <a:off x="4053926" y="488801"/>
            <a:ext cx="4864801" cy="323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25cfe5dc27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1250" y="3911875"/>
            <a:ext cx="2826700" cy="28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125cfe5dc27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988" y="39100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c5b79c8c38_0_4"/>
          <p:cNvSpPr/>
          <p:nvPr/>
        </p:nvSpPr>
        <p:spPr>
          <a:xfrm>
            <a:off x="24572" y="7937"/>
            <a:ext cx="9108000" cy="6875700"/>
          </a:xfrm>
          <a:prstGeom prst="rect">
            <a:avLst/>
          </a:prstGeom>
          <a:solidFill>
            <a:schemeClr val="accent6"/>
          </a:solidFill>
          <a:ln cap="flat" cmpd="sng" w="476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c5b79c8c38_0_4"/>
          <p:cNvSpPr txBox="1"/>
          <p:nvPr/>
        </p:nvSpPr>
        <p:spPr>
          <a:xfrm>
            <a:off x="0" y="1"/>
            <a:ext cx="349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</a:t>
            </a: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Physical Education – </a:t>
            </a: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</a:t>
            </a: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1: </a:t>
            </a: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Athletics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Humans – keeping healthy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d Cave Acoustics Play a Role in the Development of Language? | Smart News  | Smithsonian Magazine" id="151" name="Google Shape;151;g1c5b79c8c38_0_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1c5b79c8c38_0_4"/>
          <p:cNvSpPr txBox="1"/>
          <p:nvPr/>
        </p:nvSpPr>
        <p:spPr>
          <a:xfrm>
            <a:off x="121475" y="3570900"/>
            <a:ext cx="3492000" cy="923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</a:rPr>
              <a:t>Footwork, accuracy, pace, effective technique, competitor. 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53" name="Google Shape;153;g1c5b79c8c38_0_4"/>
          <p:cNvSpPr txBox="1"/>
          <p:nvPr/>
        </p:nvSpPr>
        <p:spPr>
          <a:xfrm>
            <a:off x="3921150" y="160325"/>
            <a:ext cx="5086800" cy="2681100"/>
          </a:xfrm>
          <a:prstGeom prst="rect">
            <a:avLst/>
          </a:prstGeom>
          <a:solidFill>
            <a:srgbClr val="93B3D7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1c5b79c8c38_0_4"/>
          <p:cNvSpPr txBox="1"/>
          <p:nvPr/>
        </p:nvSpPr>
        <p:spPr>
          <a:xfrm>
            <a:off x="112350" y="4616000"/>
            <a:ext cx="3267300" cy="2127300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will I learn?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We will learn to select and maintain a pace for running different distances.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We will develop throwing with power and accuracy.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We will explore footwork patterns for running, jumping and throwing.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We will demonstrate good techniques within a competitive situation and utilise our skills learned.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55" name="Google Shape;155;g1c5b79c8c38_0_4"/>
          <p:cNvPicPr preferRelativeResize="0"/>
          <p:nvPr/>
        </p:nvPicPr>
        <p:blipFill rotWithShape="1">
          <a:blip r:embed="rId3">
            <a:alphaModFix/>
          </a:blip>
          <a:srcRect b="21176" l="26645" r="12296" t="20470"/>
          <a:stretch/>
        </p:blipFill>
        <p:spPr>
          <a:xfrm>
            <a:off x="5337363" y="222861"/>
            <a:ext cx="3566075" cy="25560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c5b79c8c38_0_4"/>
          <p:cNvSpPr txBox="1"/>
          <p:nvPr/>
        </p:nvSpPr>
        <p:spPr>
          <a:xfrm>
            <a:off x="121475" y="633600"/>
            <a:ext cx="4864800" cy="694500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Questions: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In what event would you use a baton?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chemeClr val="dk1"/>
                </a:solidFill>
              </a:rPr>
              <a:t>Can you describe the difference between a shotput and javelin?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57" name="Google Shape;157;g1c5b79c8c38_0_4"/>
          <p:cNvSpPr txBox="1"/>
          <p:nvPr/>
        </p:nvSpPr>
        <p:spPr>
          <a:xfrm>
            <a:off x="112350" y="1433875"/>
            <a:ext cx="3775800" cy="16932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What do I know already?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We have learnt to run in different directions, speed and distances using good technique.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We have improved our throwing technique and reinforced our jumping technique.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We understand the different aspects of a relay race. 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58" name="Google Shape;158;g1c5b79c8c38_0_4"/>
          <p:cNvPicPr preferRelativeResize="0"/>
          <p:nvPr/>
        </p:nvPicPr>
        <p:blipFill rotWithShape="1">
          <a:blip r:embed="rId4">
            <a:alphaModFix/>
          </a:blip>
          <a:srcRect b="20809" l="25866" r="12013" t="20604"/>
          <a:stretch/>
        </p:blipFill>
        <p:spPr>
          <a:xfrm>
            <a:off x="3275850" y="2841425"/>
            <a:ext cx="5732101" cy="390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1d6f70f06_0_0"/>
          <p:cNvSpPr/>
          <p:nvPr/>
        </p:nvSpPr>
        <p:spPr>
          <a:xfrm>
            <a:off x="24572" y="7937"/>
            <a:ext cx="9108000" cy="6875700"/>
          </a:xfrm>
          <a:prstGeom prst="rect">
            <a:avLst/>
          </a:prstGeom>
          <a:solidFill>
            <a:schemeClr val="accent6"/>
          </a:solidFill>
          <a:ln cap="flat" cmpd="sng" w="476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121d6f70f06_0_0"/>
          <p:cNvSpPr txBox="1"/>
          <p:nvPr/>
        </p:nvSpPr>
        <p:spPr>
          <a:xfrm>
            <a:off x="0" y="1"/>
            <a:ext cx="349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1" i="0" lang="en-US" sz="1800" u="none" cap="none" strike="noStrike">
                <a:solidFill>
                  <a:schemeClr val="lt1"/>
                </a:solidFill>
              </a:rPr>
              <a:t>ear </a:t>
            </a:r>
            <a:r>
              <a:rPr b="1" lang="en-US" sz="1800">
                <a:solidFill>
                  <a:schemeClr val="lt1"/>
                </a:solidFill>
              </a:rPr>
              <a:t>4</a:t>
            </a:r>
            <a:r>
              <a:rPr b="1" i="0" lang="en-US" sz="1800" u="none" cap="none" strike="noStrike">
                <a:solidFill>
                  <a:schemeClr val="lt1"/>
                </a:solidFill>
              </a:rPr>
              <a:t>– Physical Education – </a:t>
            </a:r>
            <a:r>
              <a:rPr b="1" lang="en-US" sz="1800">
                <a:solidFill>
                  <a:schemeClr val="lt1"/>
                </a:solidFill>
              </a:rPr>
              <a:t>Summer</a:t>
            </a:r>
            <a:r>
              <a:rPr b="1" i="0" lang="en-US" sz="1800" u="none" cap="none" strike="noStrike">
                <a:solidFill>
                  <a:schemeClr val="lt1"/>
                </a:solidFill>
              </a:rPr>
              <a:t> 1: </a:t>
            </a:r>
            <a:r>
              <a:rPr b="1" lang="en-US" sz="1800">
                <a:solidFill>
                  <a:schemeClr val="lt1"/>
                </a:solidFill>
              </a:rPr>
              <a:t>cricket </a:t>
            </a:r>
            <a:endParaRPr b="1" i="0" sz="2400" u="none" cap="none" strike="noStrike">
              <a:solidFill>
                <a:schemeClr val="lt1"/>
              </a:solidFill>
            </a:endParaRPr>
          </a:p>
        </p:txBody>
      </p:sp>
      <p:sp>
        <p:nvSpPr>
          <p:cNvPr descr="Did Cave Acoustics Play a Role in the Development of Language? | Smart News  | Smithsonian Magazine" id="165" name="Google Shape;165;g121d6f70f06_0_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21d6f70f06_0_0"/>
          <p:cNvSpPr txBox="1"/>
          <p:nvPr/>
        </p:nvSpPr>
        <p:spPr>
          <a:xfrm>
            <a:off x="24575" y="646500"/>
            <a:ext cx="3244500" cy="4401600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</a:t>
            </a:r>
            <a:r>
              <a:rPr b="1" lang="en-US" sz="1800">
                <a:solidFill>
                  <a:schemeClr val="dk1"/>
                </a:solidFill>
              </a:rPr>
              <a:t>learning: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en-US" sz="1800">
                <a:solidFill>
                  <a:srgbClr val="202124"/>
                </a:solidFill>
              </a:rPr>
              <a:t>Excellent hand-eye coordination.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en-US" sz="1800">
                <a:solidFill>
                  <a:srgbClr val="202124"/>
                </a:solidFill>
              </a:rPr>
              <a:t>A sense of anticipation.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en-US" sz="1800">
                <a:solidFill>
                  <a:srgbClr val="202124"/>
                </a:solidFill>
              </a:rPr>
              <a:t>High levels of concentration.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en-US" sz="1800">
                <a:solidFill>
                  <a:srgbClr val="202124"/>
                </a:solidFill>
              </a:rPr>
              <a:t>Quick reflexes.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en-US" sz="1800">
                <a:solidFill>
                  <a:srgbClr val="202124"/>
                </a:solidFill>
              </a:rPr>
              <a:t>Good sprinting speed.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en-US" sz="1800">
                <a:solidFill>
                  <a:srgbClr val="202124"/>
                </a:solidFill>
              </a:rPr>
              <a:t>An ability to catch a cricket ball reliably.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en-US" sz="1800">
                <a:solidFill>
                  <a:srgbClr val="202124"/>
                </a:solidFill>
              </a:rPr>
              <a:t>An ability to throw the ball accurately.</a:t>
            </a:r>
            <a:endParaRPr sz="1800">
              <a:solidFill>
                <a:srgbClr val="20212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121d6f70f06_0_0"/>
          <p:cNvSpPr txBox="1"/>
          <p:nvPr/>
        </p:nvSpPr>
        <p:spPr>
          <a:xfrm>
            <a:off x="6790475" y="4479600"/>
            <a:ext cx="2141100" cy="2378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decision making</a:t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tactics</a:t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Hand - eye coordination</a:t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bowling</a:t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batting</a:t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wicket- keeping</a:t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fielding</a:t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68" name="Google Shape;168;g121d6f70f06_0_0"/>
          <p:cNvSpPr txBox="1"/>
          <p:nvPr/>
        </p:nvSpPr>
        <p:spPr>
          <a:xfrm>
            <a:off x="3386875" y="160375"/>
            <a:ext cx="5459400" cy="2283000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 will learn: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❏"/>
            </a:pPr>
            <a:r>
              <a:rPr lang="en-US" sz="1800">
                <a:solidFill>
                  <a:srgbClr val="202124"/>
                </a:solidFill>
              </a:rPr>
              <a:t>Hand-Eye Coordination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❏"/>
            </a:pPr>
            <a:r>
              <a:rPr lang="en-US" sz="1800">
                <a:solidFill>
                  <a:srgbClr val="202124"/>
                </a:solidFill>
              </a:rPr>
              <a:t>Batting Technique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❏"/>
            </a:pPr>
            <a:r>
              <a:rPr lang="en-US" sz="1800">
                <a:solidFill>
                  <a:srgbClr val="202124"/>
                </a:solidFill>
              </a:rPr>
              <a:t>Hand-Eye Coordination with Throwing &amp; Catching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❏"/>
            </a:pPr>
            <a:r>
              <a:rPr lang="en-US" sz="1800">
                <a:solidFill>
                  <a:srgbClr val="202124"/>
                </a:solidFill>
              </a:rPr>
              <a:t>Bowling Technique (Fast, Swing, and Spin)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❏"/>
            </a:pPr>
            <a:r>
              <a:rPr lang="en-US" sz="1800">
                <a:solidFill>
                  <a:srgbClr val="202124"/>
                </a:solidFill>
              </a:rPr>
              <a:t>Fielding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❏"/>
            </a:pPr>
            <a:r>
              <a:rPr lang="en-US" sz="1800">
                <a:solidFill>
                  <a:srgbClr val="202124"/>
                </a:solidFill>
              </a:rPr>
              <a:t>Wicket-keeping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69" name="Google Shape;169;g121d6f70f06_0_0"/>
          <p:cNvSpPr txBox="1"/>
          <p:nvPr/>
        </p:nvSpPr>
        <p:spPr>
          <a:xfrm>
            <a:off x="3389487" y="4296775"/>
            <a:ext cx="130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Cricket bat</a:t>
            </a:r>
            <a:endParaRPr sz="1600"/>
          </a:p>
        </p:txBody>
      </p:sp>
      <p:pic>
        <p:nvPicPr>
          <p:cNvPr id="170" name="Google Shape;170;g121d6f70f0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547" y="2527575"/>
            <a:ext cx="1383774" cy="1634451"/>
          </a:xfrm>
          <a:prstGeom prst="rect">
            <a:avLst/>
          </a:prstGeom>
          <a:noFill/>
          <a:ln cap="flat" cmpd="sng" w="476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1" name="Google Shape;171;g121d6f70f0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3025" y="2491724"/>
            <a:ext cx="1634450" cy="163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21d6f70f06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5925" y="2527575"/>
            <a:ext cx="1953850" cy="1466451"/>
          </a:xfrm>
          <a:prstGeom prst="rect">
            <a:avLst/>
          </a:prstGeom>
          <a:noFill/>
          <a:ln cap="flat" cmpd="sng" w="476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3" name="Google Shape;173;g121d6f70f06_0_0"/>
          <p:cNvSpPr txBox="1"/>
          <p:nvPr/>
        </p:nvSpPr>
        <p:spPr>
          <a:xfrm>
            <a:off x="6891700" y="4078225"/>
            <a:ext cx="111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wickets</a:t>
            </a:r>
            <a:endParaRPr sz="1600"/>
          </a:p>
        </p:txBody>
      </p:sp>
      <p:sp>
        <p:nvSpPr>
          <p:cNvPr id="174" name="Google Shape;174;g121d6f70f06_0_0"/>
          <p:cNvSpPr txBox="1"/>
          <p:nvPr/>
        </p:nvSpPr>
        <p:spPr>
          <a:xfrm>
            <a:off x="4812763" y="4296775"/>
            <a:ext cx="111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shin pads</a:t>
            </a:r>
            <a:endParaRPr sz="1600"/>
          </a:p>
        </p:txBody>
      </p:sp>
      <p:pic>
        <p:nvPicPr>
          <p:cNvPr id="175" name="Google Shape;175;g121d6f70f06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3767" y="4898479"/>
            <a:ext cx="2141100" cy="1910046"/>
          </a:xfrm>
          <a:prstGeom prst="rect">
            <a:avLst/>
          </a:prstGeom>
          <a:noFill/>
          <a:ln cap="flat" cmpd="sng" w="476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6" name="Google Shape;176;g121d6f70f06_0_0"/>
          <p:cNvSpPr txBox="1"/>
          <p:nvPr/>
        </p:nvSpPr>
        <p:spPr>
          <a:xfrm>
            <a:off x="669875" y="5146225"/>
            <a:ext cx="1953900" cy="1662300"/>
          </a:xfrm>
          <a:prstGeom prst="rect">
            <a:avLst/>
          </a:prstGeom>
          <a:solidFill>
            <a:srgbClr val="93C47D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This is a wicket keeper. It is a fielding position and you have to be good at catching a ball.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1d6f70f06_0_29"/>
          <p:cNvSpPr/>
          <p:nvPr/>
        </p:nvSpPr>
        <p:spPr>
          <a:xfrm>
            <a:off x="24572" y="7937"/>
            <a:ext cx="9108000" cy="6875700"/>
          </a:xfrm>
          <a:prstGeom prst="rect">
            <a:avLst/>
          </a:prstGeom>
          <a:solidFill>
            <a:schemeClr val="accent6"/>
          </a:solidFill>
          <a:ln cap="flat" cmpd="sng" w="476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121d6f70f06_0_29"/>
          <p:cNvSpPr txBox="1"/>
          <p:nvPr/>
        </p:nvSpPr>
        <p:spPr>
          <a:xfrm>
            <a:off x="0" y="1"/>
            <a:ext cx="349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1" i="0" lang="en-US" sz="1800" u="none" cap="none" strike="noStrike">
                <a:solidFill>
                  <a:schemeClr val="lt1"/>
                </a:solidFill>
              </a:rPr>
              <a:t>ear </a:t>
            </a:r>
            <a:r>
              <a:rPr b="1" lang="en-US" sz="1800">
                <a:solidFill>
                  <a:schemeClr val="lt1"/>
                </a:solidFill>
              </a:rPr>
              <a:t>4</a:t>
            </a:r>
            <a:r>
              <a:rPr b="1" i="0" lang="en-US" sz="1800" u="none" cap="none" strike="noStrike">
                <a:solidFill>
                  <a:schemeClr val="lt1"/>
                </a:solidFill>
              </a:rPr>
              <a:t>– Physical Education – </a:t>
            </a:r>
            <a:r>
              <a:rPr b="1" lang="en-US" sz="1800">
                <a:solidFill>
                  <a:schemeClr val="lt1"/>
                </a:solidFill>
              </a:rPr>
              <a:t>Summer</a:t>
            </a:r>
            <a:r>
              <a:rPr b="1" i="0" lang="en-US" sz="1800" u="none" cap="none" strike="noStrike">
                <a:solidFill>
                  <a:schemeClr val="lt1"/>
                </a:solidFill>
              </a:rPr>
              <a:t> </a:t>
            </a:r>
            <a:r>
              <a:rPr b="1" lang="en-US" sz="1800">
                <a:solidFill>
                  <a:schemeClr val="lt1"/>
                </a:solidFill>
              </a:rPr>
              <a:t>2 </a:t>
            </a:r>
            <a:r>
              <a:rPr b="1" i="0" lang="en-US" sz="1800" u="none" cap="none" strike="noStrike">
                <a:solidFill>
                  <a:schemeClr val="lt1"/>
                </a:solidFill>
              </a:rPr>
              <a:t>: </a:t>
            </a:r>
            <a:r>
              <a:rPr b="1" lang="en-US" sz="1800">
                <a:solidFill>
                  <a:schemeClr val="lt1"/>
                </a:solidFill>
              </a:rPr>
              <a:t>swimming</a:t>
            </a:r>
            <a:endParaRPr b="1" i="0" sz="2400" u="none" cap="none" strike="noStrike">
              <a:solidFill>
                <a:schemeClr val="lt1"/>
              </a:solidFill>
            </a:endParaRPr>
          </a:p>
        </p:txBody>
      </p:sp>
      <p:sp>
        <p:nvSpPr>
          <p:cNvPr descr="Did Cave Acoustics Play a Role in the Development of Language? | Smart News  | Smithsonian Magazine" id="183" name="Google Shape;183;g121d6f70f06_0_29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121d6f70f06_0_29"/>
          <p:cNvSpPr txBox="1"/>
          <p:nvPr/>
        </p:nvSpPr>
        <p:spPr>
          <a:xfrm>
            <a:off x="0" y="646500"/>
            <a:ext cx="3269100" cy="3532200"/>
          </a:xfrm>
          <a:prstGeom prst="rect">
            <a:avLst/>
          </a:prstGeom>
          <a:solidFill>
            <a:srgbClr val="E5B8B7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</a:t>
            </a:r>
            <a:r>
              <a:rPr b="1" lang="en-US" sz="1800">
                <a:solidFill>
                  <a:schemeClr val="dk1"/>
                </a:solidFill>
              </a:rPr>
              <a:t>learning: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To be successful at swimming I need-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>
                <a:solidFill>
                  <a:schemeClr val="dk1"/>
                </a:solidFill>
              </a:rPr>
              <a:t>To concentrate.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>
                <a:solidFill>
                  <a:schemeClr val="dk1"/>
                </a:solidFill>
              </a:rPr>
              <a:t>To control my breathing.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>
                <a:solidFill>
                  <a:schemeClr val="dk1"/>
                </a:solidFill>
              </a:rPr>
              <a:t>To enter the water and resurface.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>
                <a:solidFill>
                  <a:schemeClr val="dk1"/>
                </a:solidFill>
              </a:rPr>
              <a:t>To float.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>
                <a:solidFill>
                  <a:schemeClr val="dk1"/>
                </a:solidFill>
              </a:rPr>
              <a:t>To turn.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>
                <a:solidFill>
                  <a:schemeClr val="dk1"/>
                </a:solidFill>
              </a:rPr>
              <a:t>To move to safety in the water and exit.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121d6f70f06_0_29"/>
          <p:cNvSpPr txBox="1"/>
          <p:nvPr/>
        </p:nvSpPr>
        <p:spPr>
          <a:xfrm>
            <a:off x="3386875" y="4358775"/>
            <a:ext cx="2518500" cy="24702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words: 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700">
                <a:solidFill>
                  <a:schemeClr val="dk1"/>
                </a:solidFill>
              </a:rPr>
              <a:t>safety                    kicking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700">
                <a:solidFill>
                  <a:schemeClr val="dk1"/>
                </a:solidFill>
              </a:rPr>
              <a:t>float                      breathing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700">
                <a:solidFill>
                  <a:schemeClr val="dk1"/>
                </a:solidFill>
              </a:rPr>
              <a:t>breaststroke        technique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700">
                <a:solidFill>
                  <a:schemeClr val="dk1"/>
                </a:solidFill>
              </a:rPr>
              <a:t>front crawl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700">
                <a:solidFill>
                  <a:schemeClr val="dk1"/>
                </a:solidFill>
              </a:rPr>
              <a:t>butterfly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86" name="Google Shape;186;g121d6f70f06_0_29"/>
          <p:cNvSpPr txBox="1"/>
          <p:nvPr/>
        </p:nvSpPr>
        <p:spPr>
          <a:xfrm>
            <a:off x="3386875" y="160375"/>
            <a:ext cx="5459400" cy="2378400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 will learn: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lang="en-US" sz="1800">
                <a:solidFill>
                  <a:schemeClr val="dk1"/>
                </a:solidFill>
              </a:rPr>
              <a:t>To stay safe in the water I must listen carefully and follow the pool rules.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lang="en-US" sz="1800">
                <a:solidFill>
                  <a:schemeClr val="dk1"/>
                </a:solidFill>
              </a:rPr>
              <a:t>To improve my swimming technique I must practice and think about my breathing as well as my arms and legs.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lang="en-US" sz="1800">
                <a:solidFill>
                  <a:schemeClr val="dk1"/>
                </a:solidFill>
              </a:rPr>
              <a:t>To swim underwater and on top of the water - using my arms and legs efficiently.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87" name="Google Shape;187;g121d6f70f06_0_29"/>
          <p:cNvSpPr txBox="1"/>
          <p:nvPr/>
        </p:nvSpPr>
        <p:spPr>
          <a:xfrm>
            <a:off x="6891700" y="4078225"/>
            <a:ext cx="111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88" name="Google Shape;188;g121d6f70f06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8" y="4282581"/>
            <a:ext cx="3169023" cy="211237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121d6f70f06_0_29"/>
          <p:cNvSpPr txBox="1"/>
          <p:nvPr/>
        </p:nvSpPr>
        <p:spPr>
          <a:xfrm>
            <a:off x="0" y="6291075"/>
            <a:ext cx="395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Front crawl in a swimming lane.</a:t>
            </a:r>
            <a:endParaRPr sz="1800"/>
          </a:p>
        </p:txBody>
      </p:sp>
      <p:pic>
        <p:nvPicPr>
          <p:cNvPr id="190" name="Google Shape;190;g121d6f70f06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2850" y="2525313"/>
            <a:ext cx="2938301" cy="1886940"/>
          </a:xfrm>
          <a:prstGeom prst="rect">
            <a:avLst/>
          </a:prstGeom>
          <a:noFill/>
          <a:ln cap="flat" cmpd="sng" w="476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1" name="Google Shape;191;g121d6f70f06_0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9675" y="2504734"/>
            <a:ext cx="3491997" cy="1848530"/>
          </a:xfrm>
          <a:prstGeom prst="rect">
            <a:avLst/>
          </a:prstGeom>
          <a:noFill/>
          <a:ln cap="flat" cmpd="sng" w="476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2" name="Google Shape;192;g121d6f70f06_0_29"/>
          <p:cNvSpPr txBox="1"/>
          <p:nvPr/>
        </p:nvSpPr>
        <p:spPr>
          <a:xfrm>
            <a:off x="5956225" y="4412250"/>
            <a:ext cx="3045600" cy="24936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What have I learnt already? </a:t>
            </a:r>
            <a:r>
              <a:rPr lang="en-US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 have been refining our technique when travelling in the water to beginning to  use recognised strokes. </a:t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This includes how to breathe effectively in the water, use our arms, legs and work on the timings of each movement.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121d6f70f06_0_29"/>
          <p:cNvSpPr txBox="1"/>
          <p:nvPr/>
        </p:nvSpPr>
        <p:spPr>
          <a:xfrm>
            <a:off x="3053575" y="2472375"/>
            <a:ext cx="594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Butterfly stroke                         Breast stroke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2020-11-08T15:24:25Z</dcterms:created>
  <dc:creator>Eric Kay</dc:creator>
</cp:coreProperties>
</file>