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7" r:id="rId5"/>
  </p:sldMasterIdLst>
  <p:notesMasterIdLst>
    <p:notesMasterId r:id="rId15"/>
  </p:notesMasterIdLst>
  <p:sldIdLst>
    <p:sldId id="271" r:id="rId6"/>
    <p:sldId id="410" r:id="rId7"/>
    <p:sldId id="411" r:id="rId8"/>
    <p:sldId id="425" r:id="rId9"/>
    <p:sldId id="424" r:id="rId10"/>
    <p:sldId id="423" r:id="rId11"/>
    <p:sldId id="422" r:id="rId12"/>
    <p:sldId id="421" r:id="rId13"/>
    <p:sldId id="420" r:id="rId1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4489" autoAdjust="0"/>
  </p:normalViewPr>
  <p:slideViewPr>
    <p:cSldViewPr snapToGrid="0" showGuides="1">
      <p:cViewPr varScale="1">
        <p:scale>
          <a:sx n="44" d="100"/>
          <a:sy n="44" d="100"/>
        </p:scale>
        <p:origin x="1176" y="60"/>
      </p:cViewPr>
      <p:guideLst>
        <p:guide orient="horz" pos="2409"/>
        <p:guide pos="3165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311AF-8457-4785-B190-D31CD4FDE7A1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1FB06-1D9B-4317-BE37-4218AB785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55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321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312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33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84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96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497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118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09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617" y="104674"/>
            <a:ext cx="958007" cy="958007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46053" y="6520171"/>
            <a:ext cx="2475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© White</a:t>
            </a:r>
            <a:r>
              <a:rPr lang="en-GB" sz="1200" baseline="0" dirty="0"/>
              <a:t> Rose Maths 2019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3179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39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819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-1" y="0"/>
            <a:ext cx="9906001" cy="1695450"/>
          </a:xfrm>
          <a:prstGeom prst="rect">
            <a:avLst/>
          </a:prstGeom>
          <a:solidFill>
            <a:srgbClr val="00929F">
              <a:alpha val="1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Freeform: Shape 24"/>
          <p:cNvSpPr/>
          <p:nvPr userDrawn="1"/>
        </p:nvSpPr>
        <p:spPr>
          <a:xfrm>
            <a:off x="-495301" y="1163488"/>
            <a:ext cx="10896600" cy="695325"/>
          </a:xfrm>
          <a:custGeom>
            <a:avLst/>
            <a:gdLst>
              <a:gd name="connsiteX0" fmla="*/ 0 w 10536072"/>
              <a:gd name="connsiteY0" fmla="*/ 122830 h 648269"/>
              <a:gd name="connsiteX1" fmla="*/ 10536072 w 10536072"/>
              <a:gd name="connsiteY1" fmla="*/ 0 h 648269"/>
              <a:gd name="connsiteX2" fmla="*/ 10522424 w 10536072"/>
              <a:gd name="connsiteY2" fmla="*/ 580030 h 648269"/>
              <a:gd name="connsiteX3" fmla="*/ 6824 w 10536072"/>
              <a:gd name="connsiteY3" fmla="*/ 648269 h 648269"/>
              <a:gd name="connsiteX4" fmla="*/ 0 w 10536072"/>
              <a:gd name="connsiteY4" fmla="*/ 122830 h 648269"/>
              <a:gd name="connsiteX0" fmla="*/ 88752 w 10529289"/>
              <a:gd name="connsiteY0" fmla="*/ 107912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107912 h 648269"/>
              <a:gd name="connsiteX0" fmla="*/ 88752 w 10529289"/>
              <a:gd name="connsiteY0" fmla="*/ 70619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70619 h 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29289" h="648269">
                <a:moveTo>
                  <a:pt x="88752" y="70619"/>
                </a:moveTo>
                <a:lnTo>
                  <a:pt x="10529289" y="0"/>
                </a:lnTo>
                <a:lnTo>
                  <a:pt x="10515641" y="580030"/>
                </a:lnTo>
                <a:lnTo>
                  <a:pt x="41" y="648269"/>
                </a:lnTo>
                <a:cubicBezTo>
                  <a:pt x="-2234" y="473123"/>
                  <a:pt x="91027" y="245765"/>
                  <a:pt x="88752" y="70619"/>
                </a:cubicBezTo>
                <a:close/>
              </a:path>
            </a:pathLst>
          </a:custGeom>
          <a:solidFill>
            <a:srgbClr val="1D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9" name="Freeform: Shape 23"/>
          <p:cNvSpPr/>
          <p:nvPr userDrawn="1"/>
        </p:nvSpPr>
        <p:spPr>
          <a:xfrm>
            <a:off x="-495301" y="642767"/>
            <a:ext cx="5587365" cy="722630"/>
          </a:xfrm>
          <a:custGeom>
            <a:avLst/>
            <a:gdLst>
              <a:gd name="connsiteX0" fmla="*/ 27296 w 4189863"/>
              <a:gd name="connsiteY0" fmla="*/ 47767 h 689212"/>
              <a:gd name="connsiteX1" fmla="*/ 4060209 w 4189863"/>
              <a:gd name="connsiteY1" fmla="*/ 0 h 689212"/>
              <a:gd name="connsiteX2" fmla="*/ 4189863 w 4189863"/>
              <a:gd name="connsiteY2" fmla="*/ 689212 h 689212"/>
              <a:gd name="connsiteX3" fmla="*/ 0 w 4189863"/>
              <a:gd name="connsiteY3" fmla="*/ 627797 h 689212"/>
              <a:gd name="connsiteX4" fmla="*/ 27296 w 4189863"/>
              <a:gd name="connsiteY4" fmla="*/ 47767 h 68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9863" h="689212">
                <a:moveTo>
                  <a:pt x="27296" y="47767"/>
                </a:moveTo>
                <a:lnTo>
                  <a:pt x="4060209" y="0"/>
                </a:lnTo>
                <a:lnTo>
                  <a:pt x="4189863" y="689212"/>
                </a:lnTo>
                <a:lnTo>
                  <a:pt x="0" y="627797"/>
                </a:lnTo>
                <a:lnTo>
                  <a:pt x="27296" y="47767"/>
                </a:lnTo>
                <a:close/>
              </a:path>
            </a:pathLst>
          </a:custGeom>
          <a:solidFill>
            <a:srgbClr val="009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/>
        </p:nvGraphicFramePr>
        <p:xfrm>
          <a:off x="23432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169929" y="1311240"/>
            <a:ext cx="4054636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>
                <a:solidFill>
                  <a:srgbClr val="FFFFFF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Reasoning and Problem Solving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/>
        </p:nvGraphicFramePr>
        <p:xfrm>
          <a:off x="509206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8" t="20592" r="19588" b="20728"/>
          <a:stretch/>
        </p:blipFill>
        <p:spPr bwMode="auto">
          <a:xfrm>
            <a:off x="-21601" y="1"/>
            <a:ext cx="99276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6028"/>
          <a:stretch/>
        </p:blipFill>
        <p:spPr>
          <a:xfrm>
            <a:off x="-21642" y="507002"/>
            <a:ext cx="9393978" cy="591972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/>
          <a:srcRect l="24625"/>
          <a:stretch/>
        </p:blipFill>
        <p:spPr>
          <a:xfrm>
            <a:off x="815048" y="2516983"/>
            <a:ext cx="8105482" cy="1799955"/>
          </a:xfrm>
          <a:prstGeom prst="rect">
            <a:avLst/>
          </a:prstGeom>
        </p:spPr>
      </p:pic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723914" y="2563703"/>
            <a:ext cx="3930163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1 - Summer - Block 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723914" y="3288325"/>
            <a:ext cx="6116406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Fractions</a:t>
            </a:r>
            <a:endParaRPr kumimoji="0" lang="en-GB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76" y="2105876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4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Eva and Jack are both attempting to split a rectangle in half.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       Eva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Jack thinks he can find three more ways.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 algn="r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 algn="r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 algn="r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Jack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Find Jack’s three examples.</a:t>
            </a:r>
          </a:p>
        </p:txBody>
      </p:sp>
      <p:sp>
        <p:nvSpPr>
          <p:cNvPr id="4" name="Rectangle 3"/>
          <p:cNvSpPr/>
          <p:nvPr/>
        </p:nvSpPr>
        <p:spPr>
          <a:xfrm rot="5400000">
            <a:off x="5139530" y="1153049"/>
            <a:ext cx="1171088" cy="223938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1849749" y="3821107"/>
            <a:ext cx="3834391" cy="1646839"/>
          </a:xfrm>
          <a:prstGeom prst="cloudCallout">
            <a:avLst>
              <a:gd name="adj1" fmla="val 66896"/>
              <a:gd name="adj2" fmla="val 24078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>
            <a:stCxn id="4" idx="1"/>
            <a:endCxn id="4" idx="3"/>
          </p:cNvCxnSpPr>
          <p:nvPr/>
        </p:nvCxnSpPr>
        <p:spPr>
          <a:xfrm>
            <a:off x="5725074" y="1687200"/>
            <a:ext cx="0" cy="1171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801" y="4890344"/>
            <a:ext cx="1701787" cy="1242879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6366">
            <a:off x="2108077" y="1099108"/>
            <a:ext cx="1670173" cy="235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53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Sort the shapes into the table.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12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Can you add any more shapes to the table?</a:t>
            </a: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401934"/>
              </p:ext>
            </p:extLst>
          </p:nvPr>
        </p:nvGraphicFramePr>
        <p:xfrm>
          <a:off x="1221097" y="1329094"/>
          <a:ext cx="7445230" cy="301394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722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2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723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Bariol" charset="0"/>
                          <a:cs typeface="Bariol" charset="0"/>
                        </a:rPr>
                        <a:t>Shapes that are split in half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Bariol" charset="0"/>
                          <a:cs typeface="Bariol" charset="0"/>
                        </a:rPr>
                        <a:t>Shapes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  <a:ea typeface="Bariol" charset="0"/>
                          <a:cs typeface="Bariol" charset="0"/>
                        </a:rPr>
                        <a:t> that are not split in half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  <a:ea typeface="Bariol" charset="0"/>
                        <a:cs typeface="Bario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906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Gill Sans MT" panose="020B0502020104020203" pitchFamily="34" charset="0"/>
                        <a:ea typeface="Bariol" charset="0"/>
                        <a:cs typeface="Bario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Gill Sans MT" panose="020B0502020104020203" pitchFamily="34" charset="0"/>
                        <a:ea typeface="Bariol" charset="0"/>
                        <a:cs typeface="Bario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Isosceles Triangle 7"/>
          <p:cNvSpPr/>
          <p:nvPr/>
        </p:nvSpPr>
        <p:spPr>
          <a:xfrm>
            <a:off x="744821" y="4749421"/>
            <a:ext cx="1048431" cy="8188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gular Pentagon 8"/>
          <p:cNvSpPr/>
          <p:nvPr/>
        </p:nvSpPr>
        <p:spPr>
          <a:xfrm>
            <a:off x="2284490" y="4676540"/>
            <a:ext cx="627797" cy="94169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541248" y="4864370"/>
            <a:ext cx="955343" cy="633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hord 10"/>
          <p:cNvSpPr/>
          <p:nvPr/>
        </p:nvSpPr>
        <p:spPr>
          <a:xfrm>
            <a:off x="5072569" y="4739525"/>
            <a:ext cx="878710" cy="878710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6240729" y="4842328"/>
            <a:ext cx="805217" cy="6330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543938" y="4919572"/>
            <a:ext cx="1401893" cy="455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255594" y="4558352"/>
            <a:ext cx="13443" cy="13784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2053982" y="5217773"/>
            <a:ext cx="999648" cy="97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265645" y="4676540"/>
            <a:ext cx="10215" cy="10475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11925" y="4516090"/>
            <a:ext cx="1" cy="13660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045356" y="5151130"/>
            <a:ext cx="1141988" cy="111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8244884" y="4623610"/>
            <a:ext cx="10215" cy="104755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02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How many different ways can you shade one half of the shapes?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05564"/>
              </p:ext>
            </p:extLst>
          </p:nvPr>
        </p:nvGraphicFramePr>
        <p:xfrm>
          <a:off x="889551" y="2384214"/>
          <a:ext cx="1828479" cy="121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493">
                  <a:extLst>
                    <a:ext uri="{9D8B030D-6E8A-4147-A177-3AD203B41FA5}">
                      <a16:colId xmlns:a16="http://schemas.microsoft.com/office/drawing/2014/main" val="511879788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61083067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940757438"/>
                    </a:ext>
                  </a:extLst>
                </a:gridCol>
              </a:tblGrid>
              <a:tr h="60949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28060"/>
                  </a:ext>
                </a:extLst>
              </a:tr>
              <a:tr h="60949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7708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298036"/>
              </p:ext>
            </p:extLst>
          </p:nvPr>
        </p:nvGraphicFramePr>
        <p:xfrm>
          <a:off x="2903563" y="2384214"/>
          <a:ext cx="1828479" cy="121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493">
                  <a:extLst>
                    <a:ext uri="{9D8B030D-6E8A-4147-A177-3AD203B41FA5}">
                      <a16:colId xmlns:a16="http://schemas.microsoft.com/office/drawing/2014/main" val="511879788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61083067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940757438"/>
                    </a:ext>
                  </a:extLst>
                </a:gridCol>
              </a:tblGrid>
              <a:tr h="60949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28060"/>
                  </a:ext>
                </a:extLst>
              </a:tr>
              <a:tr h="60949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7708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003300"/>
              </p:ext>
            </p:extLst>
          </p:nvPr>
        </p:nvGraphicFramePr>
        <p:xfrm>
          <a:off x="889551" y="3912455"/>
          <a:ext cx="1828479" cy="121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493">
                  <a:extLst>
                    <a:ext uri="{9D8B030D-6E8A-4147-A177-3AD203B41FA5}">
                      <a16:colId xmlns:a16="http://schemas.microsoft.com/office/drawing/2014/main" val="511879788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61083067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940757438"/>
                    </a:ext>
                  </a:extLst>
                </a:gridCol>
              </a:tblGrid>
              <a:tr h="60949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28060"/>
                  </a:ext>
                </a:extLst>
              </a:tr>
              <a:tr h="60949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7708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609779"/>
              </p:ext>
            </p:extLst>
          </p:nvPr>
        </p:nvGraphicFramePr>
        <p:xfrm>
          <a:off x="4966648" y="2384214"/>
          <a:ext cx="1828479" cy="121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493">
                  <a:extLst>
                    <a:ext uri="{9D8B030D-6E8A-4147-A177-3AD203B41FA5}">
                      <a16:colId xmlns:a16="http://schemas.microsoft.com/office/drawing/2014/main" val="511879788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61083067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940757438"/>
                    </a:ext>
                  </a:extLst>
                </a:gridCol>
              </a:tblGrid>
              <a:tr h="60949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28060"/>
                  </a:ext>
                </a:extLst>
              </a:tr>
              <a:tr h="60949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7708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516377"/>
              </p:ext>
            </p:extLst>
          </p:nvPr>
        </p:nvGraphicFramePr>
        <p:xfrm>
          <a:off x="2903563" y="3912455"/>
          <a:ext cx="1828479" cy="121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493">
                  <a:extLst>
                    <a:ext uri="{9D8B030D-6E8A-4147-A177-3AD203B41FA5}">
                      <a16:colId xmlns:a16="http://schemas.microsoft.com/office/drawing/2014/main" val="511879788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61083067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940757438"/>
                    </a:ext>
                  </a:extLst>
                </a:gridCol>
              </a:tblGrid>
              <a:tr h="60949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28060"/>
                  </a:ext>
                </a:extLst>
              </a:tr>
              <a:tr h="60949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7708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483695"/>
              </p:ext>
            </p:extLst>
          </p:nvPr>
        </p:nvGraphicFramePr>
        <p:xfrm>
          <a:off x="7029733" y="2384214"/>
          <a:ext cx="1828479" cy="121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493">
                  <a:extLst>
                    <a:ext uri="{9D8B030D-6E8A-4147-A177-3AD203B41FA5}">
                      <a16:colId xmlns:a16="http://schemas.microsoft.com/office/drawing/2014/main" val="511879788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61083067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940757438"/>
                    </a:ext>
                  </a:extLst>
                </a:gridCol>
              </a:tblGrid>
              <a:tr h="60949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28060"/>
                  </a:ext>
                </a:extLst>
              </a:tr>
              <a:tr h="60949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7708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804535"/>
              </p:ext>
            </p:extLst>
          </p:nvPr>
        </p:nvGraphicFramePr>
        <p:xfrm>
          <a:off x="4968774" y="3917536"/>
          <a:ext cx="1828479" cy="121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493">
                  <a:extLst>
                    <a:ext uri="{9D8B030D-6E8A-4147-A177-3AD203B41FA5}">
                      <a16:colId xmlns:a16="http://schemas.microsoft.com/office/drawing/2014/main" val="511879788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61083067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940757438"/>
                    </a:ext>
                  </a:extLst>
                </a:gridCol>
              </a:tblGrid>
              <a:tr h="60949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28060"/>
                  </a:ext>
                </a:extLst>
              </a:tr>
              <a:tr h="60949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7708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382253"/>
              </p:ext>
            </p:extLst>
          </p:nvPr>
        </p:nvGraphicFramePr>
        <p:xfrm>
          <a:off x="7029733" y="3917536"/>
          <a:ext cx="1828479" cy="1218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493">
                  <a:extLst>
                    <a:ext uri="{9D8B030D-6E8A-4147-A177-3AD203B41FA5}">
                      <a16:colId xmlns:a16="http://schemas.microsoft.com/office/drawing/2014/main" val="511879788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61083067"/>
                    </a:ext>
                  </a:extLst>
                </a:gridCol>
                <a:gridCol w="609493">
                  <a:extLst>
                    <a:ext uri="{9D8B030D-6E8A-4147-A177-3AD203B41FA5}">
                      <a16:colId xmlns:a16="http://schemas.microsoft.com/office/drawing/2014/main" val="940757438"/>
                    </a:ext>
                  </a:extLst>
                </a:gridCol>
              </a:tblGrid>
              <a:tr h="60949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28060"/>
                  </a:ext>
                </a:extLst>
              </a:tr>
              <a:tr h="609493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L="129010" marR="129010" marT="64505" marB="6450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77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Mo is finding halves.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Do you agree with Mo?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your answer.</a:t>
            </a: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8168" y="2153421"/>
            <a:ext cx="1501042" cy="1094745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2435245" y="1733266"/>
            <a:ext cx="4002596" cy="1202527"/>
          </a:xfrm>
          <a:prstGeom prst="wedgeRoundRectCallout">
            <a:avLst>
              <a:gd name="adj1" fmla="val 58621"/>
              <a:gd name="adj2" fmla="val 2453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It is hard to find half of an odd number.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979" y="481190"/>
            <a:ext cx="660590" cy="93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29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Alex and Jack are talking about quarters.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    Alex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														   Jack</a:t>
            </a:r>
          </a:p>
          <a:p>
            <a:pPr lvl="0">
              <a:defRPr/>
            </a:pPr>
            <a:endParaRPr lang="en-GB" sz="16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Are they correct?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your answer.</a:t>
            </a:r>
          </a:p>
        </p:txBody>
      </p:sp>
      <p:pic>
        <p:nvPicPr>
          <p:cNvPr id="4" name="Picture 3" descr="C:\Users\smonaghan\Desktop\images\face_3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1" t="4103" r="11236" b="5127"/>
          <a:stretch/>
        </p:blipFill>
        <p:spPr bwMode="auto">
          <a:xfrm>
            <a:off x="7422033" y="4125507"/>
            <a:ext cx="1025929" cy="8907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C:\Users\smonaghan\Desktop\images\girl_5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" t="27854" b="23516"/>
          <a:stretch/>
        </p:blipFill>
        <p:spPr bwMode="auto">
          <a:xfrm flipH="1">
            <a:off x="1002191" y="2057626"/>
            <a:ext cx="1216974" cy="873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2945954" y="1377699"/>
            <a:ext cx="3345664" cy="1804855"/>
          </a:xfrm>
          <a:prstGeom prst="wedgeRoundRectCallout">
            <a:avLst>
              <a:gd name="adj1" fmla="val -69063"/>
              <a:gd name="adj2" fmla="val 20859"/>
              <a:gd name="adj3" fmla="val 16667"/>
            </a:avLst>
          </a:prstGeom>
          <a:solidFill>
            <a:schemeClr val="accent6">
              <a:lumMod val="20000"/>
              <a:lumOff val="80000"/>
              <a:alpha val="4902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My shape shows quarters because it has four equal parts.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charset="0"/>
              <a:cs typeface="Times New Roman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589361" y="3668463"/>
            <a:ext cx="2931435" cy="1804855"/>
          </a:xfrm>
          <a:prstGeom prst="wedgeRoundRectCallout">
            <a:avLst>
              <a:gd name="adj1" fmla="val 79212"/>
              <a:gd name="adj2" fmla="val 11902"/>
              <a:gd name="adj3" fmla="val 16667"/>
            </a:avLst>
          </a:prstGeom>
          <a:solidFill>
            <a:schemeClr val="accent4">
              <a:lumMod val="20000"/>
              <a:lumOff val="80000"/>
              <a:alpha val="4902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My shape shows quarters because it has four parts.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charset="0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 rot="2700000">
            <a:off x="6902217" y="1497811"/>
            <a:ext cx="1433015" cy="1433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7618724" y="1201023"/>
            <a:ext cx="0" cy="1981531"/>
          </a:xfrm>
          <a:prstGeom prst="line">
            <a:avLst/>
          </a:prstGeom>
          <a:ln w="190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596194" y="1214671"/>
            <a:ext cx="0" cy="1981531"/>
          </a:xfrm>
          <a:prstGeom prst="line">
            <a:avLst/>
          </a:prstGeom>
          <a:ln w="190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 rot="2700000">
            <a:off x="1408941" y="3965250"/>
            <a:ext cx="1433015" cy="1433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102918" y="3690992"/>
            <a:ext cx="0" cy="1981531"/>
          </a:xfrm>
          <a:prstGeom prst="line">
            <a:avLst/>
          </a:prstGeom>
          <a:ln w="1905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4" idx="0"/>
            <a:endCxn id="14" idx="1"/>
          </p:cNvCxnSpPr>
          <p:nvPr/>
        </p:nvCxnSpPr>
        <p:spPr>
          <a:xfrm flipH="1">
            <a:off x="1618801" y="4175111"/>
            <a:ext cx="1013295" cy="0"/>
          </a:xfrm>
          <a:prstGeom prst="line">
            <a:avLst/>
          </a:prstGeom>
          <a:ln w="1905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3"/>
            <a:endCxn id="14" idx="2"/>
          </p:cNvCxnSpPr>
          <p:nvPr/>
        </p:nvCxnSpPr>
        <p:spPr>
          <a:xfrm flipH="1">
            <a:off x="1618802" y="5188405"/>
            <a:ext cx="1013293" cy="0"/>
          </a:xfrm>
          <a:prstGeom prst="line">
            <a:avLst/>
          </a:prstGeom>
          <a:ln w="1905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557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Use the squares to show: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marL="285750" lvl="0" indent="-285750">
              <a:buFont typeface="Arial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Less than a quarter shaded.</a:t>
            </a:r>
          </a:p>
          <a:p>
            <a:pPr marL="285750" lvl="0" indent="-285750">
              <a:buFont typeface="Arial" charset="0"/>
              <a:buChar char="•"/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marL="285750" lvl="0" indent="-285750">
              <a:buFont typeface="Arial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Exactly a quarter shaded.</a:t>
            </a:r>
          </a:p>
          <a:p>
            <a:pPr marL="285750" lvl="0" indent="-285750">
              <a:buFont typeface="Arial" charset="0"/>
              <a:buChar char="•"/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marL="285750" lvl="0" indent="-285750">
              <a:buFont typeface="Arial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More than a quarter shaded.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37908" y="4286323"/>
            <a:ext cx="1792968" cy="17929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70164" y="4286323"/>
            <a:ext cx="1792968" cy="17929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02420" y="4286323"/>
            <a:ext cx="1792968" cy="17929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676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One cube           is a quarter, what could the whole look like?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Two cubes                    are a quarter, what could the whole look like?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Three cubes                     are a quarter, what could the whole look like?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How many different possibilities can you make?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460" y="508486"/>
            <a:ext cx="660590" cy="9332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050" y="1940682"/>
            <a:ext cx="660590" cy="9332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699" y="2146570"/>
            <a:ext cx="660590" cy="9332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400" y="3364975"/>
            <a:ext cx="660590" cy="9332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049" y="3570863"/>
            <a:ext cx="660590" cy="93324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98" y="3776750"/>
            <a:ext cx="660590" cy="93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778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Mr. White has asked his class to put one quarter of the balls into the hoop.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Teddy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 algn="r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Whitney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Tommy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Who is correct? Can you explain any mistakes made?</a:t>
            </a:r>
          </a:p>
        </p:txBody>
      </p:sp>
      <p:pic>
        <p:nvPicPr>
          <p:cNvPr id="4" name="Picture 3" descr="C:\Users\User\Documents\Schemes of Learning\images\girl_1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28" b="33034"/>
          <a:stretch/>
        </p:blipFill>
        <p:spPr bwMode="auto">
          <a:xfrm>
            <a:off x="7906646" y="4296026"/>
            <a:ext cx="1194167" cy="7252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C:\Users\User\Documents\Schemes of Learning\images\face_5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3162" y="5016526"/>
            <a:ext cx="1081701" cy="789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User\Documents\Schemes of Learning\images\face_2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1301" y="3327878"/>
            <a:ext cx="1140109" cy="83247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ounded Rectangular Callout 7"/>
          <p:cNvSpPr/>
          <p:nvPr/>
        </p:nvSpPr>
        <p:spPr>
          <a:xfrm>
            <a:off x="2695535" y="3057991"/>
            <a:ext cx="5891207" cy="686125"/>
          </a:xfrm>
          <a:prstGeom prst="wedgeRoundRectCallout">
            <a:avLst>
              <a:gd name="adj1" fmla="val -58863"/>
              <a:gd name="adj2" fmla="val 51766"/>
              <a:gd name="adj3" fmla="val 16667"/>
            </a:avLst>
          </a:prstGeom>
          <a:solidFill>
            <a:srgbClr val="7030A0">
              <a:alpha val="35686"/>
            </a:srgbClr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I’m going to put one ball in the hoop.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charset="0"/>
              <a:cs typeface="Times New Roman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2333160" y="3932199"/>
            <a:ext cx="4693874" cy="996588"/>
          </a:xfrm>
          <a:prstGeom prst="wedgeRoundRectCallout">
            <a:avLst>
              <a:gd name="adj1" fmla="val 66217"/>
              <a:gd name="adj2" fmla="val 38011"/>
              <a:gd name="adj3" fmla="val 16667"/>
            </a:avLst>
          </a:prstGeom>
          <a:solidFill>
            <a:srgbClr val="FF0000">
              <a:alpha val="35686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I’m going to put three balls in the hoop.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charset="0"/>
              <a:cs typeface="Times New Roman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695535" y="5116871"/>
            <a:ext cx="6327787" cy="695820"/>
          </a:xfrm>
          <a:prstGeom prst="wedgeRoundRectCallout">
            <a:avLst>
              <a:gd name="adj1" fmla="val -59139"/>
              <a:gd name="adj2" fmla="val 12058"/>
              <a:gd name="adj3" fmla="val 16667"/>
            </a:avLst>
          </a:prstGeom>
          <a:solidFill>
            <a:srgbClr val="00B050">
              <a:alpha val="35686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I’m going to put four balls into the hoop.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Calibri" charset="0"/>
              <a:cs typeface="Times New Roman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027034" y="1550346"/>
            <a:ext cx="1269241" cy="1269241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545" y="1483660"/>
            <a:ext cx="482933" cy="52360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544" y="1882540"/>
            <a:ext cx="482933" cy="523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544" y="2295986"/>
            <a:ext cx="482933" cy="52360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182" y="1483660"/>
            <a:ext cx="482933" cy="52360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181" y="1882540"/>
            <a:ext cx="482933" cy="52360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181" y="2295986"/>
            <a:ext cx="482933" cy="52360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431" y="1483660"/>
            <a:ext cx="482933" cy="52360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430" y="1882540"/>
            <a:ext cx="482933" cy="52360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430" y="2295986"/>
            <a:ext cx="482933" cy="52360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068" y="1483660"/>
            <a:ext cx="482933" cy="52360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067" y="1882540"/>
            <a:ext cx="482933" cy="52360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067" y="2295986"/>
            <a:ext cx="482933" cy="52360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027" y="404111"/>
            <a:ext cx="1031575" cy="99075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774" y="1394869"/>
            <a:ext cx="1102079" cy="107610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125" y="2573744"/>
            <a:ext cx="1239375" cy="96849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810" y="3577773"/>
            <a:ext cx="1180004" cy="116516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24" b="29145"/>
          <a:stretch/>
        </p:blipFill>
        <p:spPr>
          <a:xfrm>
            <a:off x="10029042" y="4689923"/>
            <a:ext cx="1445540" cy="72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91765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BBA110A-F0D6-4815-A530-12842E058620}" vid="{DBCC5AE0-762A-486A-A91B-EF3AE4503DE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6" ma:contentTypeDescription="Create a new document." ma:contentTypeScope="" ma:versionID="2245d72f9f22c961ac9c11b4021a29a4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c713bd9f538da43dbf4536b41f92027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4A12B6-53FC-4652-B09C-9D089BA126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33C0BC-C241-46AF-963C-CBDED36083B0}">
  <ds:schemaRefs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522d4c35-b548-4432-90ae-af4376e1c4b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79A85AF-D0F0-4964-95F2-C3766E354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2628</TotalTime>
  <Words>310</Words>
  <Application>Microsoft Office PowerPoint</Application>
  <PresentationFormat>A4 Paper (210x297 mm)</PresentationFormat>
  <Paragraphs>106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Gill Sans MT</vt:lpstr>
      <vt:lpstr>Custom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Brown</dc:creator>
  <cp:lastModifiedBy>Sinead</cp:lastModifiedBy>
  <cp:revision>64</cp:revision>
  <dcterms:created xsi:type="dcterms:W3CDTF">2019-02-04T08:17:32Z</dcterms:created>
  <dcterms:modified xsi:type="dcterms:W3CDTF">2020-05-20T22:19:47Z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